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sldIdLst>
    <p:sldId id="322" r:id="rId2"/>
    <p:sldId id="355" r:id="rId3"/>
    <p:sldId id="362" r:id="rId4"/>
    <p:sldId id="329" r:id="rId5"/>
    <p:sldId id="363" r:id="rId6"/>
    <p:sldId id="331" r:id="rId7"/>
    <p:sldId id="337" r:id="rId8"/>
    <p:sldId id="342" r:id="rId9"/>
    <p:sldId id="344" r:id="rId10"/>
    <p:sldId id="335" r:id="rId11"/>
    <p:sldId id="346" r:id="rId12"/>
    <p:sldId id="350" r:id="rId13"/>
    <p:sldId id="370" r:id="rId14"/>
    <p:sldId id="371" r:id="rId15"/>
  </p:sldIdLst>
  <p:sldSz cx="9144000" cy="6858000" type="screen4x3"/>
  <p:notesSz cx="7099300" cy="10234613"/>
  <p:defaultTextStyle>
    <a:defPPr>
      <a:defRPr lang="ko-KR"/>
    </a:defPPr>
    <a:lvl1pPr algn="ctr" rtl="0" fontAlgn="base" latinLnBrk="1">
      <a:lnSpc>
        <a:spcPct val="80000"/>
      </a:lnSpc>
      <a:spcBef>
        <a:spcPct val="50000"/>
      </a:spcBef>
      <a:spcAft>
        <a:spcPct val="0"/>
      </a:spcAft>
      <a:defRPr kumimoji="1" sz="3200" kern="1200">
        <a:solidFill>
          <a:srgbClr val="FF0000"/>
        </a:solidFill>
        <a:latin typeface="Comic Sans MS" pitchFamily="66" charset="0"/>
        <a:ea typeface="굴림" pitchFamily="50" charset="-127"/>
        <a:cs typeface="+mn-cs"/>
      </a:defRPr>
    </a:lvl1pPr>
    <a:lvl2pPr marL="457200" algn="ctr" rtl="0" fontAlgn="base" latinLnBrk="1">
      <a:lnSpc>
        <a:spcPct val="80000"/>
      </a:lnSpc>
      <a:spcBef>
        <a:spcPct val="50000"/>
      </a:spcBef>
      <a:spcAft>
        <a:spcPct val="0"/>
      </a:spcAft>
      <a:defRPr kumimoji="1" sz="3200" kern="1200">
        <a:solidFill>
          <a:srgbClr val="FF0000"/>
        </a:solidFill>
        <a:latin typeface="Comic Sans MS" pitchFamily="66" charset="0"/>
        <a:ea typeface="굴림" pitchFamily="50" charset="-127"/>
        <a:cs typeface="+mn-cs"/>
      </a:defRPr>
    </a:lvl2pPr>
    <a:lvl3pPr marL="914400" algn="ctr" rtl="0" fontAlgn="base" latinLnBrk="1">
      <a:lnSpc>
        <a:spcPct val="80000"/>
      </a:lnSpc>
      <a:spcBef>
        <a:spcPct val="50000"/>
      </a:spcBef>
      <a:spcAft>
        <a:spcPct val="0"/>
      </a:spcAft>
      <a:defRPr kumimoji="1" sz="3200" kern="1200">
        <a:solidFill>
          <a:srgbClr val="FF0000"/>
        </a:solidFill>
        <a:latin typeface="Comic Sans MS" pitchFamily="66" charset="0"/>
        <a:ea typeface="굴림" pitchFamily="50" charset="-127"/>
        <a:cs typeface="+mn-cs"/>
      </a:defRPr>
    </a:lvl3pPr>
    <a:lvl4pPr marL="1371600" algn="ctr" rtl="0" fontAlgn="base" latinLnBrk="1">
      <a:lnSpc>
        <a:spcPct val="80000"/>
      </a:lnSpc>
      <a:spcBef>
        <a:spcPct val="50000"/>
      </a:spcBef>
      <a:spcAft>
        <a:spcPct val="0"/>
      </a:spcAft>
      <a:defRPr kumimoji="1" sz="3200" kern="1200">
        <a:solidFill>
          <a:srgbClr val="FF0000"/>
        </a:solidFill>
        <a:latin typeface="Comic Sans MS" pitchFamily="66" charset="0"/>
        <a:ea typeface="굴림" pitchFamily="50" charset="-127"/>
        <a:cs typeface="+mn-cs"/>
      </a:defRPr>
    </a:lvl4pPr>
    <a:lvl5pPr marL="1828800" algn="ctr" rtl="0" fontAlgn="base" latinLnBrk="1">
      <a:lnSpc>
        <a:spcPct val="80000"/>
      </a:lnSpc>
      <a:spcBef>
        <a:spcPct val="50000"/>
      </a:spcBef>
      <a:spcAft>
        <a:spcPct val="0"/>
      </a:spcAft>
      <a:defRPr kumimoji="1" sz="3200" kern="1200">
        <a:solidFill>
          <a:srgbClr val="FF0000"/>
        </a:solidFill>
        <a:latin typeface="Comic Sans MS" pitchFamily="66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3200" kern="1200">
        <a:solidFill>
          <a:srgbClr val="FF0000"/>
        </a:solidFill>
        <a:latin typeface="Comic Sans MS" pitchFamily="66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3200" kern="1200">
        <a:solidFill>
          <a:srgbClr val="FF0000"/>
        </a:solidFill>
        <a:latin typeface="Comic Sans MS" pitchFamily="66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3200" kern="1200">
        <a:solidFill>
          <a:srgbClr val="FF0000"/>
        </a:solidFill>
        <a:latin typeface="Comic Sans MS" pitchFamily="66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3200" kern="1200">
        <a:solidFill>
          <a:srgbClr val="FF0000"/>
        </a:solidFill>
        <a:latin typeface="Comic Sans MS" pitchFamily="66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FF00"/>
    <a:srgbClr val="FFFFFF"/>
    <a:srgbClr val="FFFF05"/>
    <a:srgbClr val="FFFF00"/>
    <a:srgbClr val="FF05FF"/>
    <a:srgbClr val="FF00FF"/>
    <a:srgbClr val="CCCC00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866" autoAdjust="0"/>
    <p:restoredTop sz="93998" autoAdjust="0"/>
  </p:normalViewPr>
  <p:slideViewPr>
    <p:cSldViewPr>
      <p:cViewPr varScale="1">
        <p:scale>
          <a:sx n="75" d="100"/>
          <a:sy n="75" d="100"/>
        </p:scale>
        <p:origin x="-90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44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14.xml"/><Relationship Id="rId4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820" y="1"/>
            <a:ext cx="3075806" cy="51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772"/>
            <a:ext cx="5679440" cy="460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94"/>
            <a:ext cx="3075806" cy="51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7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820" y="9721894"/>
            <a:ext cx="3075806" cy="51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fld id="{2553B855-E66C-481B-9029-E56FFFBCED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32018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48318-651C-43C1-9293-1638254B42A0}" type="slidenum">
              <a:rPr lang="en-US" altLang="ko-KR" smtClean="0"/>
              <a:pPr/>
              <a:t>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E570C-0D65-4F85-8A4B-5FFD77B63EBE}" type="slidenum">
              <a:rPr lang="en-US" altLang="ko-KR" smtClean="0"/>
              <a:pPr/>
              <a:t>11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Astrophysical Shocks: Space Observations vs. Modeling   in 37thCOSPAR Scientific Assembly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Astrophysical Shocks: Space Observations vs. Modeling   in 37thCOSPAR Scientific Assembly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Astrophysical Shocks: Space Observations vs. Modeling   in 37thCOSPAR Scientific Assembly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제목, 클립 아트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클립 아트 개체 틀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Astrophysical Shocks: Space Observations vs. Modeling   in 37thCOSPAR Scientific Assembly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Astrophysical Shocks: Space Observations vs. Modeling   in 37thCOSPAR Scientific Assembly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Astrophysical Shocks: Space Observations vs. Modeling   in 37thCOSPAR Scientific Assembly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Astrophysical Shocks: Space Observations vs. Modeling   in 37thCOSPAR Scientific Assembly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Astrophysical Shocks: Space Observations vs. Modeling   in 37thCOSPAR Scientific Assembly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Astrophysical Shocks: Space Observations vs. Modeling   in 37thCOSPAR Scientific Assembly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Astrophysical Shocks: Space Observations vs. Modeling   in 37thCOSPAR Scientific Assembly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Astrophysical Shocks: Space Observations vs. Modeling   in 37thCOSPAR Scientific Assembly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Astrophysical Shocks: Space Observations vs. Modeling   in 37thCOSPAR Scientific Assembly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Astrophysical Shocks: Space Observations vs. Modeling   in 37thCOSPAR Scientific Assembly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Astrophysical Shocks: Space Observations vs. Modeling   in 37thCOSPAR Scientific Assembly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553200"/>
            <a:ext cx="7486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kumimoji="0" sz="15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Astrophysical Shocks: Space Observations vs. Modeling   in 37thCOSPAR Scientific Assembly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sldNum="0"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 2" pitchFamily="18" charset="2"/>
        <a:buChar char="¾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 2" pitchFamily="18" charset="2"/>
        <a:buChar char="¾"/>
        <a:defRPr kumimoji="1"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 2" pitchFamily="18" charset="2"/>
        <a:buChar char="¾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 2" pitchFamily="18" charset="2"/>
        <a:buChar char="¾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 2" pitchFamily="18" charset="2"/>
        <a:buChar char="¾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 2" pitchFamily="18" charset="2"/>
        <a:buChar char="¾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 2" pitchFamily="18" charset="2"/>
        <a:buChar char="¾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 2" pitchFamily="18" charset="2"/>
        <a:buChar char="¾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1043608" y="1340768"/>
            <a:ext cx="6912768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dirty="0" smtClean="0"/>
              <a:t>Magnetic Fields in the Cosmic Web</a:t>
            </a:r>
          </a:p>
          <a:p>
            <a:pPr>
              <a:lnSpc>
                <a:spcPct val="70000"/>
              </a:lnSpc>
            </a:pPr>
            <a:r>
              <a:rPr lang="en-US" altLang="ko-KR" dirty="0"/>
              <a:t>a</a:t>
            </a:r>
            <a:r>
              <a:rPr lang="en-US" altLang="ko-KR" dirty="0" smtClean="0"/>
              <a:t>nd </a:t>
            </a:r>
            <a:r>
              <a:rPr lang="en-US" altLang="ko-KR" dirty="0"/>
              <a:t>Synchrotron </a:t>
            </a:r>
            <a:r>
              <a:rPr lang="en-US" altLang="ko-KR" dirty="0" smtClean="0"/>
              <a:t>Emission</a:t>
            </a:r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err="1" smtClean="0"/>
              <a:t>Dongsu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Ryu</a:t>
            </a:r>
            <a:r>
              <a:rPr lang="en-US" altLang="ko-KR" dirty="0" smtClean="0"/>
              <a:t> (CNU), </a:t>
            </a:r>
          </a:p>
          <a:p>
            <a:r>
              <a:rPr lang="en-US" altLang="ko-KR" dirty="0" smtClean="0"/>
              <a:t>Magnetism Team </a:t>
            </a:r>
            <a:r>
              <a:rPr lang="en-US" altLang="ko-KR" smtClean="0"/>
              <a:t>in Korea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1"/>
          <p:cNvSpPr txBox="1">
            <a:spLocks noChangeArrowheads="1"/>
          </p:cNvSpPr>
          <p:nvPr/>
        </p:nvSpPr>
        <p:spPr bwMode="auto">
          <a:xfrm>
            <a:off x="124619" y="975023"/>
            <a:ext cx="5000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lnSpc>
                <a:spcPct val="100000"/>
              </a:lnSpc>
              <a:spcBef>
                <a:spcPct val="0"/>
              </a:spcBef>
            </a:pPr>
            <a:r>
              <a:rPr kumimoji="0" lang="en-US" altLang="ko-KR" sz="2200"/>
              <a:t>key ideas behind DSA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</a:pPr>
            <a:r>
              <a:rPr kumimoji="0" lang="en-US" altLang="ko-KR" sz="2200"/>
              <a:t> (</a:t>
            </a:r>
            <a:r>
              <a:rPr kumimoji="0" lang="en-US" altLang="ko-KR" sz="2200" u="sng"/>
              <a:t>d</a:t>
            </a:r>
            <a:r>
              <a:rPr kumimoji="0" lang="en-US" altLang="ko-KR" sz="2200"/>
              <a:t>iffusive </a:t>
            </a:r>
            <a:r>
              <a:rPr kumimoji="0" lang="en-US" altLang="ko-KR" sz="2200" u="sng"/>
              <a:t>s</a:t>
            </a:r>
            <a:r>
              <a:rPr kumimoji="0" lang="en-US" altLang="ko-KR" sz="2200"/>
              <a:t>hock </a:t>
            </a:r>
            <a:r>
              <a:rPr kumimoji="0" lang="en-US" altLang="ko-KR" sz="2200" u="sng"/>
              <a:t>a</a:t>
            </a:r>
            <a:r>
              <a:rPr kumimoji="0" lang="en-US" altLang="ko-KR" sz="2200"/>
              <a:t>cceleration)</a:t>
            </a:r>
          </a:p>
          <a:p>
            <a:pPr latinLnBrk="0">
              <a:lnSpc>
                <a:spcPct val="140000"/>
              </a:lnSpc>
              <a:spcBef>
                <a:spcPct val="0"/>
              </a:spcBef>
            </a:pPr>
            <a:r>
              <a:rPr kumimoji="0" lang="en-US" altLang="ko-KR" sz="2200">
                <a:solidFill>
                  <a:srgbClr val="0000FF"/>
                </a:solidFill>
              </a:rPr>
              <a:t>- Alfven waves in a converging flow</a:t>
            </a:r>
          </a:p>
          <a:p>
            <a:pPr latinLnBrk="0">
              <a:lnSpc>
                <a:spcPct val="50000"/>
              </a:lnSpc>
              <a:spcBef>
                <a:spcPct val="0"/>
              </a:spcBef>
            </a:pPr>
            <a:r>
              <a:rPr kumimoji="0" lang="en-US" altLang="ko-KR" sz="2200">
                <a:solidFill>
                  <a:srgbClr val="0000FF"/>
                </a:solidFill>
              </a:rPr>
              <a:t>   act as converging mirrors 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</a:pPr>
            <a:r>
              <a:rPr kumimoji="0" lang="en-US" altLang="ko-KR" sz="2200">
                <a:solidFill>
                  <a:srgbClr val="0000FF"/>
                </a:solidFill>
              </a:rPr>
              <a:t> → particles are scattered by waves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</a:pPr>
            <a:r>
              <a:rPr kumimoji="0" lang="en-US" altLang="ko-KR" sz="2200">
                <a:solidFill>
                  <a:srgbClr val="0000FF"/>
                </a:solidFill>
              </a:rPr>
              <a:t> → cross the shock many times</a:t>
            </a:r>
          </a:p>
          <a:p>
            <a:pPr latinLnBrk="0">
              <a:lnSpc>
                <a:spcPct val="130000"/>
              </a:lnSpc>
              <a:spcBef>
                <a:spcPct val="0"/>
              </a:spcBef>
            </a:pPr>
            <a:r>
              <a:rPr kumimoji="0" lang="en-US" altLang="ko-KR" sz="2200">
                <a:solidFill>
                  <a:srgbClr val="0000FF"/>
                </a:solidFill>
              </a:rPr>
              <a:t>    </a:t>
            </a:r>
            <a:r>
              <a:rPr kumimoji="0" lang="en-US" altLang="ko-KR" sz="2200">
                <a:solidFill>
                  <a:srgbClr val="FF00FF"/>
                </a:solidFill>
              </a:rPr>
              <a:t>“Fermi first order process”</a:t>
            </a:r>
            <a:endParaRPr kumimoji="0" lang="en-US" altLang="ko-KR" sz="2200" b="1">
              <a:solidFill>
                <a:srgbClr val="FF00FF"/>
              </a:solidFill>
            </a:endParaRPr>
          </a:p>
        </p:txBody>
      </p:sp>
      <p:grpSp>
        <p:nvGrpSpPr>
          <p:cNvPr id="1029" name="Group 42"/>
          <p:cNvGrpSpPr>
            <a:grpSpLocks/>
          </p:cNvGrpSpPr>
          <p:nvPr/>
        </p:nvGrpSpPr>
        <p:grpSpPr bwMode="auto">
          <a:xfrm>
            <a:off x="4839494" y="975023"/>
            <a:ext cx="4286250" cy="5316538"/>
            <a:chOff x="3060" y="436"/>
            <a:chExt cx="2700" cy="3349"/>
          </a:xfrm>
        </p:grpSpPr>
        <p:sp>
          <p:nvSpPr>
            <p:cNvPr id="1046" name="Line 2"/>
            <p:cNvSpPr>
              <a:spLocks noChangeShapeType="1"/>
            </p:cNvSpPr>
            <p:nvPr/>
          </p:nvSpPr>
          <p:spPr bwMode="auto">
            <a:xfrm>
              <a:off x="4128" y="672"/>
              <a:ext cx="0" cy="27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7" name="Line 3"/>
            <p:cNvSpPr>
              <a:spLocks noChangeShapeType="1"/>
            </p:cNvSpPr>
            <p:nvPr/>
          </p:nvSpPr>
          <p:spPr bwMode="auto">
            <a:xfrm flipH="1">
              <a:off x="3456" y="1104"/>
              <a:ext cx="1200" cy="6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8" name="Line 4"/>
            <p:cNvSpPr>
              <a:spLocks noChangeShapeType="1"/>
            </p:cNvSpPr>
            <p:nvPr/>
          </p:nvSpPr>
          <p:spPr bwMode="auto">
            <a:xfrm>
              <a:off x="3456" y="1728"/>
              <a:ext cx="960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9" name="Line 5"/>
            <p:cNvSpPr>
              <a:spLocks noChangeShapeType="1"/>
            </p:cNvSpPr>
            <p:nvPr/>
          </p:nvSpPr>
          <p:spPr bwMode="auto">
            <a:xfrm flipV="1">
              <a:off x="4416" y="1584"/>
              <a:ext cx="144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0" name="Line 6"/>
            <p:cNvSpPr>
              <a:spLocks noChangeShapeType="1"/>
            </p:cNvSpPr>
            <p:nvPr/>
          </p:nvSpPr>
          <p:spPr bwMode="auto">
            <a:xfrm>
              <a:off x="4560" y="1584"/>
              <a:ext cx="384" cy="7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1" name="Line 7"/>
            <p:cNvSpPr>
              <a:spLocks noChangeShapeType="1"/>
            </p:cNvSpPr>
            <p:nvPr/>
          </p:nvSpPr>
          <p:spPr bwMode="auto">
            <a:xfrm flipH="1">
              <a:off x="4368" y="2304"/>
              <a:ext cx="576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2" name="Line 8"/>
            <p:cNvSpPr>
              <a:spLocks noChangeShapeType="1"/>
            </p:cNvSpPr>
            <p:nvPr/>
          </p:nvSpPr>
          <p:spPr bwMode="auto">
            <a:xfrm flipH="1" flipV="1">
              <a:off x="3792" y="2352"/>
              <a:ext cx="576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3" name="Line 9"/>
            <p:cNvSpPr>
              <a:spLocks noChangeShapeType="1"/>
            </p:cNvSpPr>
            <p:nvPr/>
          </p:nvSpPr>
          <p:spPr bwMode="auto">
            <a:xfrm flipV="1">
              <a:off x="3792" y="2160"/>
              <a:ext cx="528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4" name="Line 10"/>
            <p:cNvSpPr>
              <a:spLocks noChangeShapeType="1"/>
            </p:cNvSpPr>
            <p:nvPr/>
          </p:nvSpPr>
          <p:spPr bwMode="auto">
            <a:xfrm flipH="1" flipV="1">
              <a:off x="4656" y="1104"/>
              <a:ext cx="52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5" name="Line 11"/>
            <p:cNvSpPr>
              <a:spLocks noChangeShapeType="1"/>
            </p:cNvSpPr>
            <p:nvPr/>
          </p:nvSpPr>
          <p:spPr bwMode="auto">
            <a:xfrm flipH="1" flipV="1">
              <a:off x="3648" y="2112"/>
              <a:ext cx="672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6" name="Line 12"/>
            <p:cNvSpPr>
              <a:spLocks noChangeShapeType="1"/>
            </p:cNvSpPr>
            <p:nvPr/>
          </p:nvSpPr>
          <p:spPr bwMode="auto">
            <a:xfrm flipH="1">
              <a:off x="3168" y="1968"/>
              <a:ext cx="33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7" name="Line 13"/>
            <p:cNvSpPr>
              <a:spLocks noChangeShapeType="1"/>
            </p:cNvSpPr>
            <p:nvPr/>
          </p:nvSpPr>
          <p:spPr bwMode="auto">
            <a:xfrm flipH="1">
              <a:off x="4752" y="1776"/>
              <a:ext cx="81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8" name="Text Box 14"/>
            <p:cNvSpPr txBox="1">
              <a:spLocks noChangeArrowheads="1"/>
            </p:cNvSpPr>
            <p:nvPr/>
          </p:nvSpPr>
          <p:spPr bwMode="auto">
            <a:xfrm>
              <a:off x="5057" y="1706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>
                <a:lnSpc>
                  <a:spcPct val="100000"/>
                </a:lnSpc>
                <a:spcBef>
                  <a:spcPct val="0"/>
                </a:spcBef>
              </a:pPr>
              <a:r>
                <a:rPr kumimoji="0" lang="en-US" altLang="ko-KR" sz="2400">
                  <a:solidFill>
                    <a:srgbClr val="006600"/>
                  </a:solidFill>
                </a:rPr>
                <a:t>u</a:t>
              </a:r>
              <a:r>
                <a:rPr kumimoji="0" lang="en-US" altLang="ko-KR" sz="2400" baseline="-25000">
                  <a:solidFill>
                    <a:srgbClr val="006600"/>
                  </a:solidFill>
                </a:rPr>
                <a:t>1</a:t>
              </a:r>
            </a:p>
          </p:txBody>
        </p:sp>
        <p:sp>
          <p:nvSpPr>
            <p:cNvPr id="1059" name="Text Box 15"/>
            <p:cNvSpPr txBox="1">
              <a:spLocks noChangeArrowheads="1"/>
            </p:cNvSpPr>
            <p:nvPr/>
          </p:nvSpPr>
          <p:spPr bwMode="auto">
            <a:xfrm>
              <a:off x="3198" y="1933"/>
              <a:ext cx="2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lnSpc>
                  <a:spcPct val="90000"/>
                </a:lnSpc>
                <a:spcBef>
                  <a:spcPct val="0"/>
                </a:spcBef>
              </a:pPr>
              <a:r>
                <a:rPr kumimoji="0" lang="en-US" altLang="ko-KR" sz="2400">
                  <a:solidFill>
                    <a:srgbClr val="006600"/>
                  </a:solidFill>
                </a:rPr>
                <a:t>u</a:t>
              </a:r>
              <a:r>
                <a:rPr kumimoji="0" lang="en-US" altLang="ko-KR" sz="2400" baseline="-25000">
                  <a:solidFill>
                    <a:srgbClr val="006600"/>
                  </a:solidFill>
                </a:rPr>
                <a:t>2</a:t>
              </a:r>
            </a:p>
          </p:txBody>
        </p:sp>
        <p:sp>
          <p:nvSpPr>
            <p:cNvPr id="1060" name="Text Box 16"/>
            <p:cNvSpPr txBox="1">
              <a:spLocks noChangeArrowheads="1"/>
            </p:cNvSpPr>
            <p:nvPr/>
          </p:nvSpPr>
          <p:spPr bwMode="auto">
            <a:xfrm>
              <a:off x="3606" y="436"/>
              <a:ext cx="99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lnSpc>
                  <a:spcPct val="100000"/>
                </a:lnSpc>
                <a:spcBef>
                  <a:spcPct val="0"/>
                </a:spcBef>
              </a:pPr>
              <a:r>
                <a:rPr kumimoji="0" lang="en-US" altLang="ko-KR" sz="2000" dirty="0">
                  <a:solidFill>
                    <a:srgbClr val="0000FF"/>
                  </a:solidFill>
                </a:rPr>
                <a:t>shock front</a:t>
              </a:r>
            </a:p>
          </p:txBody>
        </p:sp>
        <p:sp>
          <p:nvSpPr>
            <p:cNvPr id="1061" name="Text Box 17"/>
            <p:cNvSpPr txBox="1">
              <a:spLocks noChangeArrowheads="1"/>
            </p:cNvSpPr>
            <p:nvPr/>
          </p:nvSpPr>
          <p:spPr bwMode="auto">
            <a:xfrm>
              <a:off x="5059" y="1215"/>
              <a:ext cx="70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>
                <a:lnSpc>
                  <a:spcPct val="100000"/>
                </a:lnSpc>
                <a:spcBef>
                  <a:spcPct val="0"/>
                </a:spcBef>
              </a:pPr>
              <a:r>
                <a:rPr kumimoji="0" lang="en-US" altLang="ko-KR" sz="2000">
                  <a:solidFill>
                    <a:srgbClr val="080808"/>
                  </a:solidFill>
                </a:rPr>
                <a:t>particle</a:t>
              </a:r>
            </a:p>
          </p:txBody>
        </p:sp>
        <p:sp>
          <p:nvSpPr>
            <p:cNvPr id="1062" name="Text Box 18"/>
            <p:cNvSpPr txBox="1">
              <a:spLocks noChangeArrowheads="1"/>
            </p:cNvSpPr>
            <p:nvPr/>
          </p:nvSpPr>
          <p:spPr bwMode="auto">
            <a:xfrm>
              <a:off x="4105" y="3022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ko-KR" sz="2000">
                  <a:solidFill>
                    <a:srgbClr val="FF00FF"/>
                  </a:solidFill>
                </a:rPr>
                <a:t>upstream</a:t>
              </a:r>
            </a:p>
          </p:txBody>
        </p:sp>
        <p:sp>
          <p:nvSpPr>
            <p:cNvPr id="1063" name="Text Box 19"/>
            <p:cNvSpPr txBox="1">
              <a:spLocks noChangeArrowheads="1"/>
            </p:cNvSpPr>
            <p:nvPr/>
          </p:nvSpPr>
          <p:spPr bwMode="auto">
            <a:xfrm>
              <a:off x="3060" y="3022"/>
              <a:ext cx="103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ko-KR" sz="2000">
                  <a:solidFill>
                    <a:srgbClr val="FF00FF"/>
                  </a:solidFill>
                </a:rPr>
                <a:t>downstream</a:t>
              </a:r>
            </a:p>
          </p:txBody>
        </p:sp>
        <p:sp>
          <p:nvSpPr>
            <p:cNvPr id="1064" name="Text Box 20"/>
            <p:cNvSpPr txBox="1">
              <a:spLocks noChangeArrowheads="1"/>
            </p:cNvSpPr>
            <p:nvPr/>
          </p:nvSpPr>
          <p:spPr bwMode="auto">
            <a:xfrm>
              <a:off x="3560" y="3339"/>
              <a:ext cx="127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ko-KR" sz="2000">
                  <a:solidFill>
                    <a:srgbClr val="0000FF"/>
                  </a:solidFill>
                </a:rPr>
                <a:t>shock rest frame</a:t>
              </a:r>
            </a:p>
          </p:txBody>
        </p:sp>
        <p:sp>
          <p:nvSpPr>
            <p:cNvPr id="1065" name="Freeform 22"/>
            <p:cNvSpPr>
              <a:spLocks/>
            </p:cNvSpPr>
            <p:nvPr/>
          </p:nvSpPr>
          <p:spPr bwMode="auto">
            <a:xfrm>
              <a:off x="3264" y="1584"/>
              <a:ext cx="181" cy="209"/>
            </a:xfrm>
            <a:custGeom>
              <a:avLst/>
              <a:gdLst>
                <a:gd name="T0" fmla="*/ 0 w 181"/>
                <a:gd name="T1" fmla="*/ 14 h 209"/>
                <a:gd name="T2" fmla="*/ 128 w 181"/>
                <a:gd name="T3" fmla="*/ 14 h 209"/>
                <a:gd name="T4" fmla="*/ 123 w 181"/>
                <a:gd name="T5" fmla="*/ 30 h 209"/>
                <a:gd name="T6" fmla="*/ 69 w 181"/>
                <a:gd name="T7" fmla="*/ 46 h 209"/>
                <a:gd name="T8" fmla="*/ 91 w 181"/>
                <a:gd name="T9" fmla="*/ 73 h 209"/>
                <a:gd name="T10" fmla="*/ 128 w 181"/>
                <a:gd name="T11" fmla="*/ 62 h 209"/>
                <a:gd name="T12" fmla="*/ 123 w 181"/>
                <a:gd name="T13" fmla="*/ 94 h 209"/>
                <a:gd name="T14" fmla="*/ 128 w 181"/>
                <a:gd name="T15" fmla="*/ 110 h 209"/>
                <a:gd name="T16" fmla="*/ 165 w 181"/>
                <a:gd name="T17" fmla="*/ 121 h 209"/>
                <a:gd name="T18" fmla="*/ 160 w 181"/>
                <a:gd name="T19" fmla="*/ 147 h 209"/>
                <a:gd name="T20" fmla="*/ 139 w 181"/>
                <a:gd name="T21" fmla="*/ 179 h 209"/>
                <a:gd name="T22" fmla="*/ 181 w 181"/>
                <a:gd name="T23" fmla="*/ 206 h 2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209"/>
                <a:gd name="T38" fmla="*/ 181 w 181"/>
                <a:gd name="T39" fmla="*/ 209 h 2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209">
                  <a:moveTo>
                    <a:pt x="0" y="14"/>
                  </a:moveTo>
                  <a:cubicBezTo>
                    <a:pt x="48" y="5"/>
                    <a:pt x="64" y="0"/>
                    <a:pt x="128" y="14"/>
                  </a:cubicBezTo>
                  <a:cubicBezTo>
                    <a:pt x="133" y="15"/>
                    <a:pt x="127" y="26"/>
                    <a:pt x="123" y="30"/>
                  </a:cubicBezTo>
                  <a:cubicBezTo>
                    <a:pt x="114" y="39"/>
                    <a:pt x="80" y="44"/>
                    <a:pt x="69" y="46"/>
                  </a:cubicBezTo>
                  <a:cubicBezTo>
                    <a:pt x="73" y="59"/>
                    <a:pt x="71" y="75"/>
                    <a:pt x="91" y="73"/>
                  </a:cubicBezTo>
                  <a:cubicBezTo>
                    <a:pt x="104" y="72"/>
                    <a:pt x="128" y="62"/>
                    <a:pt x="128" y="62"/>
                  </a:cubicBezTo>
                  <a:cubicBezTo>
                    <a:pt x="168" y="72"/>
                    <a:pt x="145" y="79"/>
                    <a:pt x="123" y="94"/>
                  </a:cubicBezTo>
                  <a:cubicBezTo>
                    <a:pt x="125" y="99"/>
                    <a:pt x="123" y="107"/>
                    <a:pt x="128" y="110"/>
                  </a:cubicBezTo>
                  <a:cubicBezTo>
                    <a:pt x="139" y="117"/>
                    <a:pt x="165" y="121"/>
                    <a:pt x="165" y="121"/>
                  </a:cubicBezTo>
                  <a:cubicBezTo>
                    <a:pt x="163" y="130"/>
                    <a:pt x="164" y="139"/>
                    <a:pt x="160" y="147"/>
                  </a:cubicBezTo>
                  <a:cubicBezTo>
                    <a:pt x="155" y="159"/>
                    <a:pt x="139" y="179"/>
                    <a:pt x="139" y="179"/>
                  </a:cubicBezTo>
                  <a:cubicBezTo>
                    <a:pt x="146" y="209"/>
                    <a:pt x="152" y="206"/>
                    <a:pt x="181" y="206"/>
                  </a:cubicBez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1066" name="Freeform 23"/>
            <p:cNvSpPr>
              <a:spLocks/>
            </p:cNvSpPr>
            <p:nvPr/>
          </p:nvSpPr>
          <p:spPr bwMode="auto">
            <a:xfrm>
              <a:off x="4368" y="1931"/>
              <a:ext cx="128" cy="165"/>
            </a:xfrm>
            <a:custGeom>
              <a:avLst/>
              <a:gdLst>
                <a:gd name="T0" fmla="*/ 0 w 128"/>
                <a:gd name="T1" fmla="*/ 165 h 165"/>
                <a:gd name="T2" fmla="*/ 16 w 128"/>
                <a:gd name="T3" fmla="*/ 117 h 165"/>
                <a:gd name="T4" fmla="*/ 59 w 128"/>
                <a:gd name="T5" fmla="*/ 85 h 165"/>
                <a:gd name="T6" fmla="*/ 48 w 128"/>
                <a:gd name="T7" fmla="*/ 21 h 165"/>
                <a:gd name="T8" fmla="*/ 27 w 128"/>
                <a:gd name="T9" fmla="*/ 42 h 165"/>
                <a:gd name="T10" fmla="*/ 53 w 128"/>
                <a:gd name="T11" fmla="*/ 37 h 165"/>
                <a:gd name="T12" fmla="*/ 101 w 128"/>
                <a:gd name="T13" fmla="*/ 32 h 165"/>
                <a:gd name="T14" fmla="*/ 117 w 128"/>
                <a:gd name="T15" fmla="*/ 0 h 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8"/>
                <a:gd name="T25" fmla="*/ 0 h 165"/>
                <a:gd name="T26" fmla="*/ 128 w 128"/>
                <a:gd name="T27" fmla="*/ 165 h 1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8" h="165">
                  <a:moveTo>
                    <a:pt x="0" y="165"/>
                  </a:moveTo>
                  <a:cubicBezTo>
                    <a:pt x="43" y="157"/>
                    <a:pt x="24" y="158"/>
                    <a:pt x="16" y="117"/>
                  </a:cubicBezTo>
                  <a:cubicBezTo>
                    <a:pt x="23" y="88"/>
                    <a:pt x="31" y="91"/>
                    <a:pt x="59" y="85"/>
                  </a:cubicBezTo>
                  <a:cubicBezTo>
                    <a:pt x="66" y="61"/>
                    <a:pt x="55" y="44"/>
                    <a:pt x="48" y="21"/>
                  </a:cubicBezTo>
                  <a:cubicBezTo>
                    <a:pt x="41" y="23"/>
                    <a:pt x="6" y="31"/>
                    <a:pt x="27" y="42"/>
                  </a:cubicBezTo>
                  <a:cubicBezTo>
                    <a:pt x="35" y="46"/>
                    <a:pt x="44" y="38"/>
                    <a:pt x="53" y="37"/>
                  </a:cubicBezTo>
                  <a:cubicBezTo>
                    <a:pt x="69" y="35"/>
                    <a:pt x="85" y="34"/>
                    <a:pt x="101" y="32"/>
                  </a:cubicBezTo>
                  <a:cubicBezTo>
                    <a:pt x="119" y="25"/>
                    <a:pt x="128" y="19"/>
                    <a:pt x="117" y="0"/>
                  </a:cubicBez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1067" name="Freeform 24"/>
            <p:cNvSpPr>
              <a:spLocks/>
            </p:cNvSpPr>
            <p:nvPr/>
          </p:nvSpPr>
          <p:spPr bwMode="auto">
            <a:xfrm>
              <a:off x="4395" y="1584"/>
              <a:ext cx="277" cy="112"/>
            </a:xfrm>
            <a:custGeom>
              <a:avLst/>
              <a:gdLst>
                <a:gd name="T0" fmla="*/ 10 w 277"/>
                <a:gd name="T1" fmla="*/ 112 h 112"/>
                <a:gd name="T2" fmla="*/ 21 w 277"/>
                <a:gd name="T3" fmla="*/ 21 h 112"/>
                <a:gd name="T4" fmla="*/ 69 w 277"/>
                <a:gd name="T5" fmla="*/ 64 h 112"/>
                <a:gd name="T6" fmla="*/ 90 w 277"/>
                <a:gd name="T7" fmla="*/ 27 h 112"/>
                <a:gd name="T8" fmla="*/ 133 w 277"/>
                <a:gd name="T9" fmla="*/ 37 h 112"/>
                <a:gd name="T10" fmla="*/ 176 w 277"/>
                <a:gd name="T11" fmla="*/ 0 h 112"/>
                <a:gd name="T12" fmla="*/ 192 w 277"/>
                <a:gd name="T13" fmla="*/ 48 h 112"/>
                <a:gd name="T14" fmla="*/ 197 w 277"/>
                <a:gd name="T15" fmla="*/ 85 h 112"/>
                <a:gd name="T16" fmla="*/ 229 w 277"/>
                <a:gd name="T17" fmla="*/ 48 h 112"/>
                <a:gd name="T18" fmla="*/ 224 w 277"/>
                <a:gd name="T19" fmla="*/ 32 h 112"/>
                <a:gd name="T20" fmla="*/ 218 w 277"/>
                <a:gd name="T21" fmla="*/ 11 h 112"/>
                <a:gd name="T22" fmla="*/ 245 w 277"/>
                <a:gd name="T23" fmla="*/ 16 h 112"/>
                <a:gd name="T24" fmla="*/ 277 w 277"/>
                <a:gd name="T25" fmla="*/ 11 h 1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112"/>
                <a:gd name="T41" fmla="*/ 277 w 277"/>
                <a:gd name="T42" fmla="*/ 112 h 1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112">
                  <a:moveTo>
                    <a:pt x="10" y="112"/>
                  </a:moveTo>
                  <a:cubicBezTo>
                    <a:pt x="0" y="80"/>
                    <a:pt x="2" y="49"/>
                    <a:pt x="21" y="21"/>
                  </a:cubicBezTo>
                  <a:cubicBezTo>
                    <a:pt x="56" y="29"/>
                    <a:pt x="62" y="28"/>
                    <a:pt x="69" y="64"/>
                  </a:cubicBezTo>
                  <a:cubicBezTo>
                    <a:pt x="95" y="58"/>
                    <a:pt x="100" y="53"/>
                    <a:pt x="90" y="27"/>
                  </a:cubicBezTo>
                  <a:cubicBezTo>
                    <a:pt x="112" y="12"/>
                    <a:pt x="118" y="15"/>
                    <a:pt x="133" y="37"/>
                  </a:cubicBezTo>
                  <a:cubicBezTo>
                    <a:pt x="144" y="21"/>
                    <a:pt x="176" y="0"/>
                    <a:pt x="176" y="0"/>
                  </a:cubicBezTo>
                  <a:cubicBezTo>
                    <a:pt x="188" y="37"/>
                    <a:pt x="182" y="22"/>
                    <a:pt x="192" y="48"/>
                  </a:cubicBezTo>
                  <a:cubicBezTo>
                    <a:pt x="194" y="60"/>
                    <a:pt x="190" y="75"/>
                    <a:pt x="197" y="85"/>
                  </a:cubicBezTo>
                  <a:cubicBezTo>
                    <a:pt x="206" y="99"/>
                    <a:pt x="227" y="51"/>
                    <a:pt x="229" y="48"/>
                  </a:cubicBezTo>
                  <a:cubicBezTo>
                    <a:pt x="227" y="43"/>
                    <a:pt x="228" y="36"/>
                    <a:pt x="224" y="32"/>
                  </a:cubicBezTo>
                  <a:cubicBezTo>
                    <a:pt x="205" y="13"/>
                    <a:pt x="189" y="29"/>
                    <a:pt x="218" y="11"/>
                  </a:cubicBezTo>
                  <a:cubicBezTo>
                    <a:pt x="227" y="13"/>
                    <a:pt x="236" y="16"/>
                    <a:pt x="245" y="16"/>
                  </a:cubicBezTo>
                  <a:cubicBezTo>
                    <a:pt x="256" y="16"/>
                    <a:pt x="277" y="11"/>
                    <a:pt x="277" y="11"/>
                  </a:cubicBez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1068" name="Freeform 25"/>
            <p:cNvSpPr>
              <a:spLocks/>
            </p:cNvSpPr>
            <p:nvPr/>
          </p:nvSpPr>
          <p:spPr bwMode="auto">
            <a:xfrm>
              <a:off x="4848" y="2256"/>
              <a:ext cx="267" cy="117"/>
            </a:xfrm>
            <a:custGeom>
              <a:avLst/>
              <a:gdLst>
                <a:gd name="T0" fmla="*/ 0 w 267"/>
                <a:gd name="T1" fmla="*/ 53 h 117"/>
                <a:gd name="T2" fmla="*/ 32 w 267"/>
                <a:gd name="T3" fmla="*/ 32 h 117"/>
                <a:gd name="T4" fmla="*/ 54 w 267"/>
                <a:gd name="T5" fmla="*/ 0 h 117"/>
                <a:gd name="T6" fmla="*/ 80 w 267"/>
                <a:gd name="T7" fmla="*/ 69 h 117"/>
                <a:gd name="T8" fmla="*/ 86 w 267"/>
                <a:gd name="T9" fmla="*/ 11 h 117"/>
                <a:gd name="T10" fmla="*/ 102 w 267"/>
                <a:gd name="T11" fmla="*/ 16 h 117"/>
                <a:gd name="T12" fmla="*/ 118 w 267"/>
                <a:gd name="T13" fmla="*/ 75 h 117"/>
                <a:gd name="T14" fmla="*/ 160 w 267"/>
                <a:gd name="T15" fmla="*/ 27 h 117"/>
                <a:gd name="T16" fmla="*/ 182 w 267"/>
                <a:gd name="T17" fmla="*/ 32 h 117"/>
                <a:gd name="T18" fmla="*/ 203 w 267"/>
                <a:gd name="T19" fmla="*/ 64 h 117"/>
                <a:gd name="T20" fmla="*/ 208 w 267"/>
                <a:gd name="T21" fmla="*/ 48 h 117"/>
                <a:gd name="T22" fmla="*/ 267 w 267"/>
                <a:gd name="T23" fmla="*/ 59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7"/>
                <a:gd name="T37" fmla="*/ 0 h 117"/>
                <a:gd name="T38" fmla="*/ 267 w 267"/>
                <a:gd name="T39" fmla="*/ 117 h 1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7" h="117">
                  <a:moveTo>
                    <a:pt x="0" y="53"/>
                  </a:moveTo>
                  <a:cubicBezTo>
                    <a:pt x="11" y="46"/>
                    <a:pt x="21" y="39"/>
                    <a:pt x="32" y="32"/>
                  </a:cubicBezTo>
                  <a:cubicBezTo>
                    <a:pt x="43" y="25"/>
                    <a:pt x="54" y="0"/>
                    <a:pt x="54" y="0"/>
                  </a:cubicBezTo>
                  <a:cubicBezTo>
                    <a:pt x="71" y="27"/>
                    <a:pt x="50" y="117"/>
                    <a:pt x="80" y="69"/>
                  </a:cubicBezTo>
                  <a:cubicBezTo>
                    <a:pt x="82" y="50"/>
                    <a:pt x="79" y="29"/>
                    <a:pt x="86" y="11"/>
                  </a:cubicBezTo>
                  <a:cubicBezTo>
                    <a:pt x="88" y="6"/>
                    <a:pt x="99" y="11"/>
                    <a:pt x="102" y="16"/>
                  </a:cubicBezTo>
                  <a:cubicBezTo>
                    <a:pt x="107" y="24"/>
                    <a:pt x="116" y="64"/>
                    <a:pt x="118" y="75"/>
                  </a:cubicBezTo>
                  <a:cubicBezTo>
                    <a:pt x="148" y="64"/>
                    <a:pt x="132" y="45"/>
                    <a:pt x="160" y="27"/>
                  </a:cubicBezTo>
                  <a:cubicBezTo>
                    <a:pt x="167" y="29"/>
                    <a:pt x="176" y="27"/>
                    <a:pt x="182" y="32"/>
                  </a:cubicBezTo>
                  <a:cubicBezTo>
                    <a:pt x="192" y="40"/>
                    <a:pt x="203" y="64"/>
                    <a:pt x="203" y="64"/>
                  </a:cubicBezTo>
                  <a:cubicBezTo>
                    <a:pt x="205" y="59"/>
                    <a:pt x="204" y="52"/>
                    <a:pt x="208" y="48"/>
                  </a:cubicBezTo>
                  <a:cubicBezTo>
                    <a:pt x="222" y="34"/>
                    <a:pt x="267" y="33"/>
                    <a:pt x="267" y="59"/>
                  </a:cubicBez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1069" name="Freeform 26"/>
            <p:cNvSpPr>
              <a:spLocks/>
            </p:cNvSpPr>
            <p:nvPr/>
          </p:nvSpPr>
          <p:spPr bwMode="auto">
            <a:xfrm>
              <a:off x="4224" y="2544"/>
              <a:ext cx="327" cy="123"/>
            </a:xfrm>
            <a:custGeom>
              <a:avLst/>
              <a:gdLst>
                <a:gd name="T0" fmla="*/ 0 w 327"/>
                <a:gd name="T1" fmla="*/ 4566 h 91"/>
                <a:gd name="T2" fmla="*/ 53 w 327"/>
                <a:gd name="T3" fmla="*/ 2140 h 91"/>
                <a:gd name="T4" fmla="*/ 107 w 327"/>
                <a:gd name="T5" fmla="*/ 2724 h 91"/>
                <a:gd name="T6" fmla="*/ 123 w 327"/>
                <a:gd name="T7" fmla="*/ 3518 h 91"/>
                <a:gd name="T8" fmla="*/ 155 w 327"/>
                <a:gd name="T9" fmla="*/ 4012 h 91"/>
                <a:gd name="T10" fmla="*/ 213 w 327"/>
                <a:gd name="T11" fmla="*/ 1335 h 91"/>
                <a:gd name="T12" fmla="*/ 261 w 327"/>
                <a:gd name="T13" fmla="*/ 0 h 91"/>
                <a:gd name="T14" fmla="*/ 309 w 327"/>
                <a:gd name="T15" fmla="*/ 2724 h 91"/>
                <a:gd name="T16" fmla="*/ 325 w 327"/>
                <a:gd name="T17" fmla="*/ 2140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"/>
                <a:gd name="T28" fmla="*/ 0 h 91"/>
                <a:gd name="T29" fmla="*/ 327 w 327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" h="91">
                  <a:moveTo>
                    <a:pt x="0" y="91"/>
                  </a:moveTo>
                  <a:cubicBezTo>
                    <a:pt x="13" y="72"/>
                    <a:pt x="32" y="50"/>
                    <a:pt x="53" y="43"/>
                  </a:cubicBezTo>
                  <a:cubicBezTo>
                    <a:pt x="61" y="44"/>
                    <a:pt x="95" y="46"/>
                    <a:pt x="107" y="54"/>
                  </a:cubicBezTo>
                  <a:cubicBezTo>
                    <a:pt x="113" y="58"/>
                    <a:pt x="116" y="66"/>
                    <a:pt x="123" y="70"/>
                  </a:cubicBezTo>
                  <a:cubicBezTo>
                    <a:pt x="133" y="75"/>
                    <a:pt x="155" y="80"/>
                    <a:pt x="155" y="80"/>
                  </a:cubicBezTo>
                  <a:cubicBezTo>
                    <a:pt x="194" y="72"/>
                    <a:pt x="193" y="59"/>
                    <a:pt x="213" y="27"/>
                  </a:cubicBezTo>
                  <a:cubicBezTo>
                    <a:pt x="221" y="13"/>
                    <a:pt x="246" y="6"/>
                    <a:pt x="261" y="0"/>
                  </a:cubicBezTo>
                  <a:cubicBezTo>
                    <a:pt x="285" y="16"/>
                    <a:pt x="287" y="39"/>
                    <a:pt x="309" y="54"/>
                  </a:cubicBezTo>
                  <a:cubicBezTo>
                    <a:pt x="327" y="47"/>
                    <a:pt x="325" y="54"/>
                    <a:pt x="325" y="43"/>
                  </a:cubicBez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1070" name="Freeform 27"/>
            <p:cNvSpPr>
              <a:spLocks/>
            </p:cNvSpPr>
            <p:nvPr/>
          </p:nvSpPr>
          <p:spPr bwMode="auto">
            <a:xfrm>
              <a:off x="3659" y="2309"/>
              <a:ext cx="246" cy="173"/>
            </a:xfrm>
            <a:custGeom>
              <a:avLst/>
              <a:gdLst>
                <a:gd name="T0" fmla="*/ 0 w 246"/>
                <a:gd name="T1" fmla="*/ 32 h 173"/>
                <a:gd name="T2" fmla="*/ 32 w 246"/>
                <a:gd name="T3" fmla="*/ 11 h 173"/>
                <a:gd name="T4" fmla="*/ 48 w 246"/>
                <a:gd name="T5" fmla="*/ 0 h 173"/>
                <a:gd name="T6" fmla="*/ 101 w 246"/>
                <a:gd name="T7" fmla="*/ 16 h 173"/>
                <a:gd name="T8" fmla="*/ 58 w 246"/>
                <a:gd name="T9" fmla="*/ 54 h 173"/>
                <a:gd name="T10" fmla="*/ 122 w 246"/>
                <a:gd name="T11" fmla="*/ 54 h 173"/>
                <a:gd name="T12" fmla="*/ 122 w 246"/>
                <a:gd name="T13" fmla="*/ 128 h 173"/>
                <a:gd name="T14" fmla="*/ 138 w 246"/>
                <a:gd name="T15" fmla="*/ 123 h 173"/>
                <a:gd name="T16" fmla="*/ 176 w 246"/>
                <a:gd name="T17" fmla="*/ 107 h 173"/>
                <a:gd name="T18" fmla="*/ 192 w 246"/>
                <a:gd name="T19" fmla="*/ 155 h 173"/>
                <a:gd name="T20" fmla="*/ 224 w 246"/>
                <a:gd name="T21" fmla="*/ 155 h 173"/>
                <a:gd name="T22" fmla="*/ 240 w 246"/>
                <a:gd name="T23" fmla="*/ 171 h 1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6"/>
                <a:gd name="T37" fmla="*/ 0 h 173"/>
                <a:gd name="T38" fmla="*/ 246 w 246"/>
                <a:gd name="T39" fmla="*/ 173 h 1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6" h="173">
                  <a:moveTo>
                    <a:pt x="0" y="32"/>
                  </a:moveTo>
                  <a:cubicBezTo>
                    <a:pt x="11" y="25"/>
                    <a:pt x="21" y="18"/>
                    <a:pt x="32" y="11"/>
                  </a:cubicBezTo>
                  <a:cubicBezTo>
                    <a:pt x="37" y="7"/>
                    <a:pt x="48" y="0"/>
                    <a:pt x="48" y="0"/>
                  </a:cubicBezTo>
                  <a:cubicBezTo>
                    <a:pt x="66" y="7"/>
                    <a:pt x="83" y="12"/>
                    <a:pt x="101" y="16"/>
                  </a:cubicBezTo>
                  <a:cubicBezTo>
                    <a:pt x="111" y="47"/>
                    <a:pt x="82" y="45"/>
                    <a:pt x="58" y="54"/>
                  </a:cubicBezTo>
                  <a:cubicBezTo>
                    <a:pt x="44" y="98"/>
                    <a:pt x="106" y="64"/>
                    <a:pt x="122" y="54"/>
                  </a:cubicBezTo>
                  <a:cubicBezTo>
                    <a:pt x="148" y="92"/>
                    <a:pt x="110" y="88"/>
                    <a:pt x="122" y="128"/>
                  </a:cubicBezTo>
                  <a:cubicBezTo>
                    <a:pt x="124" y="133"/>
                    <a:pt x="133" y="125"/>
                    <a:pt x="138" y="123"/>
                  </a:cubicBezTo>
                  <a:cubicBezTo>
                    <a:pt x="146" y="101"/>
                    <a:pt x="154" y="100"/>
                    <a:pt x="176" y="107"/>
                  </a:cubicBezTo>
                  <a:cubicBezTo>
                    <a:pt x="188" y="144"/>
                    <a:pt x="182" y="129"/>
                    <a:pt x="192" y="155"/>
                  </a:cubicBezTo>
                  <a:cubicBezTo>
                    <a:pt x="204" y="151"/>
                    <a:pt x="212" y="145"/>
                    <a:pt x="224" y="155"/>
                  </a:cubicBezTo>
                  <a:cubicBezTo>
                    <a:pt x="246" y="173"/>
                    <a:pt x="224" y="171"/>
                    <a:pt x="240" y="171"/>
                  </a:cubicBez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/>
            </a:p>
          </p:txBody>
        </p:sp>
      </p:grpSp>
      <p:grpSp>
        <p:nvGrpSpPr>
          <p:cNvPr id="1030" name="그룹 43"/>
          <p:cNvGrpSpPr>
            <a:grpSpLocks/>
          </p:cNvGrpSpPr>
          <p:nvPr/>
        </p:nvGrpSpPr>
        <p:grpSpPr bwMode="auto">
          <a:xfrm>
            <a:off x="767557" y="3689648"/>
            <a:ext cx="3598862" cy="798513"/>
            <a:chOff x="1116013" y="3213100"/>
            <a:chExt cx="3598862" cy="798513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116013" y="3213100"/>
            <a:ext cx="1473200" cy="798513"/>
          </p:xfrm>
          <a:graphic>
            <a:graphicData uri="http://schemas.openxmlformats.org/presentationml/2006/ole">
              <p:oleObj spid="_x0000_s91228" name="Equation" r:id="rId3" imgW="22336560" imgH="13388040" progId="Equation.3">
                <p:embed/>
              </p:oleObj>
            </a:graphicData>
          </a:graphic>
        </p:graphicFrame>
        <p:sp>
          <p:nvSpPr>
            <p:cNvPr id="1045" name="Text Box 29"/>
            <p:cNvSpPr txBox="1">
              <a:spLocks noChangeArrowheads="1"/>
            </p:cNvSpPr>
            <p:nvPr/>
          </p:nvSpPr>
          <p:spPr bwMode="auto">
            <a:xfrm>
              <a:off x="2484438" y="3284538"/>
              <a:ext cx="2230437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2000" dirty="0">
                  <a:solidFill>
                    <a:srgbClr val="0000FF"/>
                  </a:solidFill>
                </a:rPr>
                <a:t>energy gain</a:t>
              </a:r>
            </a:p>
            <a:p>
              <a:pPr>
                <a:lnSpc>
                  <a:spcPct val="20000"/>
                </a:lnSpc>
              </a:pPr>
              <a:r>
                <a:rPr lang="en-US" altLang="ko-KR" sz="2000" dirty="0">
                  <a:solidFill>
                    <a:srgbClr val="0000FF"/>
                  </a:solidFill>
                </a:rPr>
                <a:t>at each crossing</a:t>
              </a:r>
            </a:p>
          </p:txBody>
        </p:sp>
      </p:grpSp>
      <p:grpSp>
        <p:nvGrpSpPr>
          <p:cNvPr id="1031" name="그룹 44"/>
          <p:cNvGrpSpPr>
            <a:grpSpLocks/>
          </p:cNvGrpSpPr>
          <p:nvPr/>
        </p:nvGrpSpPr>
        <p:grpSpPr bwMode="auto">
          <a:xfrm>
            <a:off x="1196182" y="4546898"/>
            <a:ext cx="2447925" cy="1960563"/>
            <a:chOff x="1187450" y="4221163"/>
            <a:chExt cx="2447925" cy="1960562"/>
          </a:xfrm>
        </p:grpSpPr>
        <p:sp>
          <p:nvSpPr>
            <p:cNvPr id="1033" name="Line 30"/>
            <p:cNvSpPr>
              <a:spLocks noChangeShapeType="1"/>
            </p:cNvSpPr>
            <p:nvPr/>
          </p:nvSpPr>
          <p:spPr bwMode="auto">
            <a:xfrm flipH="1">
              <a:off x="2438400" y="53340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034" name="Group 31"/>
            <p:cNvGrpSpPr>
              <a:grpSpLocks/>
            </p:cNvGrpSpPr>
            <p:nvPr/>
          </p:nvGrpSpPr>
          <p:grpSpPr bwMode="auto">
            <a:xfrm>
              <a:off x="1187450" y="4581525"/>
              <a:ext cx="1905000" cy="1600200"/>
              <a:chOff x="288" y="2880"/>
              <a:chExt cx="1200" cy="1008"/>
            </a:xfrm>
          </p:grpSpPr>
          <p:sp>
            <p:nvSpPr>
              <p:cNvPr id="1037" name="Line 32"/>
              <p:cNvSpPr>
                <a:spLocks noChangeShapeType="1"/>
              </p:cNvSpPr>
              <p:nvPr/>
            </p:nvSpPr>
            <p:spPr bwMode="auto">
              <a:xfrm>
                <a:off x="720" y="2880"/>
                <a:ext cx="0" cy="1008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8" name="Line 33"/>
              <p:cNvSpPr>
                <a:spLocks noChangeShapeType="1"/>
              </p:cNvSpPr>
              <p:nvPr/>
            </p:nvSpPr>
            <p:spPr bwMode="auto">
              <a:xfrm>
                <a:off x="1488" y="2880"/>
                <a:ext cx="0" cy="1008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9" name="Line 34"/>
              <p:cNvSpPr>
                <a:spLocks noChangeShapeType="1"/>
              </p:cNvSpPr>
              <p:nvPr/>
            </p:nvSpPr>
            <p:spPr bwMode="auto">
              <a:xfrm>
                <a:off x="288" y="336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40" name="Line 35"/>
              <p:cNvSpPr>
                <a:spLocks noChangeShapeType="1"/>
              </p:cNvSpPr>
              <p:nvPr/>
            </p:nvSpPr>
            <p:spPr bwMode="auto">
              <a:xfrm flipH="1">
                <a:off x="720" y="3264"/>
                <a:ext cx="288" cy="14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41" name="Line 36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768" cy="4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42" name="Line 37"/>
              <p:cNvSpPr>
                <a:spLocks noChangeShapeType="1"/>
              </p:cNvSpPr>
              <p:nvPr/>
            </p:nvSpPr>
            <p:spPr bwMode="auto">
              <a:xfrm flipH="1">
                <a:off x="720" y="3456"/>
                <a:ext cx="768" cy="9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43" name="Line 38"/>
              <p:cNvSpPr>
                <a:spLocks noChangeShapeType="1"/>
              </p:cNvSpPr>
              <p:nvPr/>
            </p:nvSpPr>
            <p:spPr bwMode="auto">
              <a:xfrm>
                <a:off x="768" y="3552"/>
                <a:ext cx="720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44" name="Line 39"/>
              <p:cNvSpPr>
                <a:spLocks noChangeShapeType="1"/>
              </p:cNvSpPr>
              <p:nvPr/>
            </p:nvSpPr>
            <p:spPr bwMode="auto">
              <a:xfrm flipH="1">
                <a:off x="720" y="3552"/>
                <a:ext cx="768" cy="9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035" name="Oval 40"/>
            <p:cNvSpPr>
              <a:spLocks noChangeArrowheads="1"/>
            </p:cNvSpPr>
            <p:nvPr/>
          </p:nvSpPr>
          <p:spPr bwMode="auto">
            <a:xfrm>
              <a:off x="1600200" y="5105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36" name="Text Box 41"/>
            <p:cNvSpPr txBox="1">
              <a:spLocks noChangeArrowheads="1"/>
            </p:cNvSpPr>
            <p:nvPr/>
          </p:nvSpPr>
          <p:spPr bwMode="auto">
            <a:xfrm>
              <a:off x="1403350" y="4221163"/>
              <a:ext cx="223202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ko-KR" sz="2000">
                  <a:solidFill>
                    <a:srgbClr val="0000FF"/>
                  </a:solidFill>
                </a:rPr>
                <a:t>converging mirrors</a:t>
              </a:r>
            </a:p>
          </p:txBody>
        </p:sp>
      </p:grpSp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-18256" y="260648"/>
            <a:ext cx="7215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dirty="0"/>
              <a:t>Cosmic rays accelerated at cosmological shocks</a:t>
            </a:r>
          </a:p>
        </p:txBody>
      </p:sp>
    </p:spTree>
    <p:extLst>
      <p:ext uri="{BB962C8B-B14F-4D97-AF65-F5344CB8AC3E}">
        <p14:creationId xmlns:p14="http://schemas.microsoft.com/office/powerpoint/2010/main" xmlns="" val="1059099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14"/>
            <a:ext cx="6572264" cy="640081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429388" y="1643050"/>
            <a:ext cx="2714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dirty="0" smtClean="0">
                <a:solidFill>
                  <a:srgbClr val="FF0000"/>
                </a:solidFill>
                <a:latin typeface="Comic Sans MS" pitchFamily="66" charset="0"/>
              </a:rPr>
              <a:t>Resulting spectrum of CRs</a:t>
            </a:r>
            <a:endParaRPr lang="en-US" altLang="ko-KR" sz="2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59832" y="626833"/>
            <a:ext cx="1726482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solidFill>
                  <a:srgbClr val="0000FF"/>
                </a:solidFill>
                <a:latin typeface="Comic Sans MS" pitchFamily="66" charset="0"/>
              </a:rPr>
              <a:t>cosmic ray protons </a:t>
            </a:r>
            <a:r>
              <a:rPr lang="en-US" altLang="ko-KR" sz="1800" dirty="0" smtClean="0">
                <a:latin typeface="Comic Sans MS" pitchFamily="66" charset="0"/>
              </a:rPr>
              <a:t>(accelerated at shocks)</a:t>
            </a:r>
          </a:p>
        </p:txBody>
      </p:sp>
      <p:cxnSp>
        <p:nvCxnSpPr>
          <p:cNvPr id="8" name="직선 화살표 연결선 10"/>
          <p:cNvCxnSpPr>
            <a:cxnSpLocks noChangeShapeType="1"/>
          </p:cNvCxnSpPr>
          <p:nvPr/>
        </p:nvCxnSpPr>
        <p:spPr bwMode="auto">
          <a:xfrm rot="5400000">
            <a:off x="3321834" y="1823519"/>
            <a:ext cx="500066" cy="285752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11622" y="3346854"/>
            <a:ext cx="166302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solidFill>
                  <a:srgbClr val="0000FF"/>
                </a:solidFill>
                <a:latin typeface="Comic Sans MS" pitchFamily="66" charset="0"/>
              </a:rPr>
              <a:t>primary cosmic ray electrons </a:t>
            </a:r>
            <a:r>
              <a:rPr lang="en-US" altLang="ko-KR" sz="1800" dirty="0" smtClean="0">
                <a:latin typeface="Comic Sans MS" pitchFamily="66" charset="0"/>
              </a:rPr>
              <a:t>(accelerated at shocks)</a:t>
            </a:r>
          </a:p>
        </p:txBody>
      </p:sp>
      <p:cxnSp>
        <p:nvCxnSpPr>
          <p:cNvPr id="11" name="직선 화살표 연결선 10"/>
          <p:cNvCxnSpPr>
            <a:cxnSpLocks noChangeShapeType="1"/>
          </p:cNvCxnSpPr>
          <p:nvPr/>
        </p:nvCxnSpPr>
        <p:spPr bwMode="auto">
          <a:xfrm rot="5400000" flipH="1" flipV="1">
            <a:off x="3571867" y="3359436"/>
            <a:ext cx="500066" cy="357190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644008" y="1400064"/>
            <a:ext cx="1514449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solidFill>
                  <a:srgbClr val="0000FF"/>
                </a:solidFill>
                <a:latin typeface="Comic Sans MS" pitchFamily="66" charset="0"/>
              </a:rPr>
              <a:t>secondary cosmic ray electrons </a:t>
            </a:r>
            <a:r>
              <a:rPr lang="en-US" altLang="ko-KR" sz="1800" dirty="0" smtClean="0">
                <a:latin typeface="Comic Sans MS" pitchFamily="66" charset="0"/>
              </a:rPr>
              <a:t>(created through p-p)</a:t>
            </a:r>
          </a:p>
        </p:txBody>
      </p:sp>
      <p:cxnSp>
        <p:nvCxnSpPr>
          <p:cNvPr id="16" name="직선 화살표 연결선 15"/>
          <p:cNvCxnSpPr>
            <a:cxnSpLocks noChangeShapeType="1"/>
          </p:cNvCxnSpPr>
          <p:nvPr/>
        </p:nvCxnSpPr>
        <p:spPr bwMode="auto">
          <a:xfrm rot="5400000">
            <a:off x="4822032" y="2752213"/>
            <a:ext cx="785818" cy="714380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500826" y="3857628"/>
            <a:ext cx="2786082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ko-KR" sz="20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the ratio of </a:t>
            </a:r>
            <a:r>
              <a:rPr lang="en-US" altLang="ko-KR" sz="2000" dirty="0" err="1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E</a:t>
            </a:r>
            <a:r>
              <a:rPr lang="en-US" altLang="ko-KR" sz="2000" baseline="-25000" dirty="0" err="1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CRe</a:t>
            </a:r>
            <a:r>
              <a:rPr lang="en-US" altLang="ko-KR" sz="20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/</a:t>
            </a:r>
            <a:r>
              <a:rPr lang="en-US" altLang="ko-KR" sz="2000" dirty="0" err="1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E</a:t>
            </a:r>
            <a:r>
              <a:rPr lang="en-US" altLang="ko-KR" sz="2000" baseline="-25000" dirty="0" err="1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CRp</a:t>
            </a:r>
            <a:r>
              <a:rPr lang="en-US" altLang="ko-KR" sz="2000" dirty="0" smtClean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 at shocks is arbitrary in this plot</a:t>
            </a:r>
            <a:endParaRPr kumimoji="0" lang="en-US" altLang="ko-KR" sz="2000" dirty="0">
              <a:solidFill>
                <a:srgbClr val="0000FF"/>
              </a:solidFill>
              <a:latin typeface="Comic Sans MS" pitchFamily="66" charset="0"/>
              <a:sym typeface="Symbol" pitchFamily="18" charset="2"/>
            </a:endParaRPr>
          </a:p>
        </p:txBody>
      </p:sp>
      <p:pic>
        <p:nvPicPr>
          <p:cNvPr id="13" name="그림 12" descr="그림1.png"/>
          <p:cNvPicPr>
            <a:picLocks noChangeAspect="1"/>
          </p:cNvPicPr>
          <p:nvPr/>
        </p:nvPicPr>
        <p:blipFill>
          <a:blip r:embed="rId4" cstate="print">
            <a:lum bright="80000"/>
          </a:blip>
          <a:stretch>
            <a:fillRect/>
          </a:stretch>
        </p:blipFill>
        <p:spPr>
          <a:xfrm>
            <a:off x="1678761" y="3295244"/>
            <a:ext cx="6215106" cy="1370979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8492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0" y="108000"/>
            <a:ext cx="9143999" cy="2400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40000"/>
              </a:lnSpc>
            </a:pPr>
            <a:r>
              <a:rPr lang="en-US" altLang="ko-KR" sz="2400" dirty="0" smtClean="0"/>
              <a:t>Observation of synchrotron</a:t>
            </a:r>
            <a:r>
              <a:rPr lang="en-US" altLang="ko-KR" sz="2400" dirty="0" smtClean="0">
                <a:solidFill>
                  <a:srgbClr val="FF0000"/>
                </a:solidFill>
                <a:latin typeface="Comic Sans MS" pitchFamily="66" charset="0"/>
              </a:rPr>
              <a:t> in the LSS of the universe II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624" y="360000"/>
            <a:ext cx="8960750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sz="2000" dirty="0" smtClean="0"/>
              <a:t>In the cosmic web: </a:t>
            </a:r>
            <a:r>
              <a:rPr lang="en-US" altLang="ko-KR" sz="2000" dirty="0" smtClean="0">
                <a:solidFill>
                  <a:srgbClr val="0000FF"/>
                </a:solidFill>
              </a:rPr>
              <a:t>synchrotron from </a:t>
            </a:r>
            <a:r>
              <a:rPr lang="en-US" altLang="ko-KR" sz="2000" b="1" u="sng" dirty="0" smtClean="0"/>
              <a:t>primary</a:t>
            </a:r>
            <a:r>
              <a:rPr lang="en-US" altLang="ko-KR" sz="2000" dirty="0" smtClean="0">
                <a:solidFill>
                  <a:srgbClr val="0000FF"/>
                </a:solidFill>
                <a:latin typeface="Comic Sans MS" pitchFamily="66" charset="0"/>
              </a:rPr>
              <a:t> electrons </a:t>
            </a:r>
            <a:r>
              <a:rPr lang="en-US" altLang="ko-KR" sz="2000" dirty="0" smtClean="0">
                <a:solidFill>
                  <a:srgbClr val="0000FF"/>
                </a:solidFill>
                <a:cs typeface="Arial" pitchFamily="34" charset="0"/>
              </a:rPr>
              <a:t>-&gt; traces shocks</a:t>
            </a:r>
          </a:p>
        </p:txBody>
      </p:sp>
      <p:pic>
        <p:nvPicPr>
          <p:cNvPr id="7" name="그림 6" descr="ProjecPSy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73" y="1010468"/>
            <a:ext cx="4496702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4" descr="ProjecThermBrem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1" y="1010468"/>
            <a:ext cx="4484072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35135" y="4826891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solidFill>
                  <a:srgbClr val="000000"/>
                </a:solidFill>
                <a:latin typeface="Comic Sans MS" pitchFamily="66" charset="0"/>
              </a:rPr>
              <a:t>synchrotron (</a:t>
            </a:r>
            <a:r>
              <a:rPr lang="en-US" altLang="ko-KR" sz="2000" dirty="0" err="1">
                <a:solidFill>
                  <a:srgbClr val="000000"/>
                </a:solidFill>
                <a:latin typeface="Comic Sans MS" pitchFamily="66" charset="0"/>
              </a:rPr>
              <a:t>CRe</a:t>
            </a:r>
            <a:r>
              <a:rPr lang="en-US" altLang="ko-KR" sz="2000" dirty="0">
                <a:solidFill>
                  <a:srgbClr val="000000"/>
                </a:solidFill>
                <a:latin typeface="Comic Sans MS" pitchFamily="66" charset="0"/>
              </a:rPr>
              <a:t> + B)</a:t>
            </a:r>
            <a:endParaRPr lang="en-US" altLang="ko-KR" sz="2000" baseline="30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199631" y="4826892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solidFill>
                  <a:srgbClr val="000000"/>
                </a:solidFill>
                <a:latin typeface="Comic Sans MS" pitchFamily="66" charset="0"/>
              </a:rPr>
              <a:t>thermal </a:t>
            </a:r>
            <a:r>
              <a:rPr lang="en-US" altLang="ko-KR" sz="2000" dirty="0" err="1">
                <a:solidFill>
                  <a:srgbClr val="000000"/>
                </a:solidFill>
                <a:latin typeface="Comic Sans MS" pitchFamily="66" charset="0"/>
              </a:rPr>
              <a:t>bremsstrahlung</a:t>
            </a:r>
            <a:endParaRPr lang="en-US" altLang="ko-KR" sz="2000" baseline="30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27401" y="641137"/>
            <a:ext cx="82289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ko-KR" sz="1800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area </a:t>
            </a:r>
            <a:r>
              <a:rPr lang="en-US" altLang="ko-KR" sz="18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of the region – (85 h</a:t>
            </a:r>
            <a:r>
              <a:rPr lang="en-US" altLang="ko-KR" sz="1800" baseline="30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-1</a:t>
            </a:r>
            <a:r>
              <a:rPr lang="en-US" altLang="ko-KR" sz="18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Mpc</a:t>
            </a:r>
            <a:r>
              <a:rPr lang="en-US" altLang="ko-KR" sz="18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)</a:t>
            </a:r>
            <a:r>
              <a:rPr lang="en-US" altLang="ko-KR" sz="1800" baseline="30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2</a:t>
            </a:r>
            <a:r>
              <a:rPr lang="en-US" altLang="ko-KR" sz="18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kumimoji="0" lang="en-US" altLang="ko-KR" sz="18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projected over the depth of </a:t>
            </a:r>
            <a:r>
              <a:rPr lang="en-US" altLang="ko-KR" sz="18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85 h</a:t>
            </a:r>
            <a:r>
              <a:rPr lang="en-US" altLang="ko-KR" sz="1800" baseline="30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-1</a:t>
            </a:r>
            <a:r>
              <a:rPr lang="en-US" altLang="ko-KR" sz="18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ko-KR" sz="1800" dirty="0" err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Mpc</a:t>
            </a:r>
            <a:endParaRPr lang="en-US" altLang="ko-KR" sz="1800" dirty="0">
              <a:solidFill>
                <a:srgbClr val="000000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76422" y="5364000"/>
            <a:ext cx="7930891" cy="132343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40000"/>
              </a:lnSpc>
            </a:pPr>
            <a:r>
              <a:rPr lang="en-US" altLang="ko-KR" sz="2000" dirty="0" smtClean="0">
                <a:solidFill>
                  <a:srgbClr val="0000FF"/>
                </a:solidFill>
              </a:rPr>
              <a:t>- strength of </a:t>
            </a:r>
            <a:r>
              <a:rPr lang="en-US" altLang="ko-KR" sz="2000" dirty="0" smtClean="0">
                <a:cs typeface="Arial" pitchFamily="34" charset="0"/>
              </a:rPr>
              <a:t>~ 1 – 0.1 </a:t>
            </a:r>
            <a:r>
              <a:rPr lang="en-US" altLang="ko-KR" sz="2000" dirty="0" smtClean="0">
                <a:solidFill>
                  <a:srgbClr val="0000FF"/>
                </a:solidFill>
                <a:cs typeface="Arial" pitchFamily="34" charset="0"/>
              </a:rPr>
              <a:t>of </a:t>
            </a:r>
            <a:r>
              <a:rPr lang="en-US" altLang="ko-KR" sz="2000" dirty="0">
                <a:solidFill>
                  <a:srgbClr val="0000FF"/>
                </a:solidFill>
                <a:cs typeface="Arial" pitchFamily="34" charset="0"/>
              </a:rPr>
              <a:t>the Galactic foreground toward poles </a:t>
            </a:r>
            <a:r>
              <a:rPr lang="en-US" altLang="ko-KR" sz="2000" dirty="0" smtClean="0">
                <a:solidFill>
                  <a:srgbClr val="0000FF"/>
                </a:solidFill>
                <a:cs typeface="Arial" pitchFamily="34" charset="0"/>
              </a:rPr>
              <a:t>?</a:t>
            </a:r>
            <a:endParaRPr lang="en-US" altLang="ko-KR" sz="2000" dirty="0" smtClean="0">
              <a:solidFill>
                <a:srgbClr val="0000FF"/>
              </a:solidFill>
            </a:endParaRPr>
          </a:p>
          <a:p>
            <a:pPr algn="l">
              <a:lnSpc>
                <a:spcPct val="40000"/>
              </a:lnSpc>
            </a:pPr>
            <a:r>
              <a:rPr lang="en-US" altLang="ko-KR" sz="2000" dirty="0">
                <a:solidFill>
                  <a:srgbClr val="0000FF"/>
                </a:solidFill>
              </a:rPr>
              <a:t>-</a:t>
            </a:r>
            <a:r>
              <a:rPr lang="en-US" altLang="ko-KR" sz="2000" dirty="0" smtClean="0">
                <a:solidFill>
                  <a:srgbClr val="0000FF"/>
                </a:solidFill>
              </a:rPr>
              <a:t> to be confirmed through correlation with </a:t>
            </a:r>
            <a:r>
              <a:rPr lang="en-US" altLang="ko-KR" sz="2000" dirty="0" smtClean="0"/>
              <a:t>diffuse X-ray </a:t>
            </a:r>
            <a:r>
              <a:rPr lang="en-US" altLang="ko-KR" sz="2000" dirty="0" smtClean="0">
                <a:solidFill>
                  <a:srgbClr val="0000FF"/>
                </a:solidFill>
              </a:rPr>
              <a:t>?</a:t>
            </a:r>
          </a:p>
          <a:p>
            <a:pPr algn="l">
              <a:lnSpc>
                <a:spcPct val="40000"/>
              </a:lnSpc>
            </a:pPr>
            <a:r>
              <a:rPr lang="en-US" altLang="ko-KR" sz="2000" dirty="0" smtClean="0">
                <a:solidFill>
                  <a:srgbClr val="0000FF"/>
                </a:solidFill>
                <a:cs typeface="Arial" pitchFamily="34" charset="0"/>
              </a:rPr>
              <a:t>    but separation of a few </a:t>
            </a:r>
            <a:r>
              <a:rPr lang="en-US" altLang="ko-KR" sz="2000" dirty="0" err="1" smtClean="0">
                <a:solidFill>
                  <a:srgbClr val="0000FF"/>
                </a:solidFill>
                <a:cs typeface="Arial" pitchFamily="34" charset="0"/>
              </a:rPr>
              <a:t>Mpc</a:t>
            </a:r>
            <a:r>
              <a:rPr lang="en-US" altLang="ko-KR" sz="2000" dirty="0" smtClean="0">
                <a:solidFill>
                  <a:srgbClr val="0000FF"/>
                </a:solidFill>
                <a:cs typeface="Arial" pitchFamily="34" charset="0"/>
              </a:rPr>
              <a:t> ?</a:t>
            </a:r>
          </a:p>
          <a:p>
            <a:pPr algn="l">
              <a:lnSpc>
                <a:spcPct val="40000"/>
              </a:lnSpc>
            </a:pPr>
            <a:r>
              <a:rPr lang="en-US" altLang="ko-KR" sz="2000" dirty="0" smtClean="0">
                <a:solidFill>
                  <a:srgbClr val="0000FF"/>
                </a:solidFill>
                <a:cs typeface="Arial" pitchFamily="34" charset="0"/>
              </a:rPr>
              <a:t>- </a:t>
            </a:r>
            <a:r>
              <a:rPr lang="en-US" altLang="ko-KR" sz="2000" dirty="0" smtClean="0">
                <a:cs typeface="Arial" pitchFamily="34" charset="0"/>
              </a:rPr>
              <a:t>continuum</a:t>
            </a:r>
            <a:r>
              <a:rPr lang="en-US" altLang="ko-KR" sz="2000" dirty="0" smtClean="0">
                <a:solidFill>
                  <a:srgbClr val="0000FF"/>
                </a:solidFill>
                <a:cs typeface="Arial" pitchFamily="34" charset="0"/>
              </a:rPr>
              <a:t> in EMU and LADUAM ?</a:t>
            </a:r>
          </a:p>
          <a:p>
            <a:pPr algn="l">
              <a:lnSpc>
                <a:spcPct val="40000"/>
              </a:lnSpc>
            </a:pPr>
            <a:r>
              <a:rPr lang="en-US" altLang="ko-KR" sz="2000" dirty="0" smtClean="0">
                <a:solidFill>
                  <a:srgbClr val="0000FF"/>
                </a:solidFill>
                <a:cs typeface="Arial" pitchFamily="34" charset="0"/>
              </a:rPr>
              <a:t>- another </a:t>
            </a:r>
            <a:r>
              <a:rPr lang="en-US" altLang="ko-KR" sz="2000" dirty="0" smtClean="0">
                <a:cs typeface="Arial" pitchFamily="34" charset="0"/>
              </a:rPr>
              <a:t>foreground </a:t>
            </a:r>
            <a:r>
              <a:rPr lang="en-US" altLang="ko-KR" sz="2000" dirty="0" smtClean="0">
                <a:solidFill>
                  <a:srgbClr val="0000FF"/>
                </a:solidFill>
                <a:cs typeface="Arial" pitchFamily="34" charset="0"/>
              </a:rPr>
              <a:t>to </a:t>
            </a:r>
            <a:r>
              <a:rPr lang="en-US" altLang="ko-KR" sz="2000" dirty="0" err="1" smtClean="0">
                <a:solidFill>
                  <a:srgbClr val="0000FF"/>
                </a:solidFill>
                <a:cs typeface="Arial" pitchFamily="34" charset="0"/>
              </a:rPr>
              <a:t>EoR</a:t>
            </a:r>
            <a:r>
              <a:rPr lang="en-US" altLang="ko-KR" sz="2000" dirty="0" smtClean="0">
                <a:solidFill>
                  <a:srgbClr val="0000FF"/>
                </a:solidFill>
                <a:cs typeface="Arial" pitchFamily="34" charset="0"/>
              </a:rPr>
              <a:t> HI 21cm ?</a:t>
            </a:r>
          </a:p>
        </p:txBody>
      </p:sp>
      <p:pic>
        <p:nvPicPr>
          <p:cNvPr id="6" name="그림 5" descr="그림1.png"/>
          <p:cNvPicPr>
            <a:picLocks noChangeAspect="1"/>
          </p:cNvPicPr>
          <p:nvPr/>
        </p:nvPicPr>
        <p:blipFill>
          <a:blip r:embed="rId4" cstate="print">
            <a:lum bright="80000"/>
          </a:blip>
          <a:stretch>
            <a:fillRect/>
          </a:stretch>
        </p:blipFill>
        <p:spPr>
          <a:xfrm>
            <a:off x="2451624" y="1807433"/>
            <a:ext cx="3740372" cy="825082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4204492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3923" y="360000"/>
            <a:ext cx="7704856" cy="31829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ko-KR" sz="2000" dirty="0" smtClean="0">
                <a:solidFill>
                  <a:srgbClr val="0000FF"/>
                </a:solidFill>
              </a:rPr>
              <a:t>synchrotron from </a:t>
            </a:r>
            <a:r>
              <a:rPr lang="en-US" altLang="ko-KR" sz="2000" b="1" u="sng" dirty="0" smtClean="0"/>
              <a:t>secondary</a:t>
            </a:r>
            <a:r>
              <a:rPr lang="en-US" altLang="ko-KR" sz="2000" dirty="0" smtClean="0">
                <a:solidFill>
                  <a:srgbClr val="0000FF"/>
                </a:solidFill>
                <a:latin typeface="Comic Sans MS" pitchFamily="66" charset="0"/>
              </a:rPr>
              <a:t> electrons </a:t>
            </a:r>
            <a:r>
              <a:rPr lang="en-US" altLang="ko-KR" sz="2000" dirty="0" smtClean="0">
                <a:solidFill>
                  <a:srgbClr val="0000FF"/>
                </a:solidFill>
                <a:cs typeface="Arial" pitchFamily="34" charset="0"/>
              </a:rPr>
              <a:t>-&gt; traces density peaks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95572" y="4826178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solidFill>
                  <a:srgbClr val="000000"/>
                </a:solidFill>
                <a:latin typeface="Comic Sans MS" pitchFamily="66" charset="0"/>
              </a:rPr>
              <a:t>synchrotron (</a:t>
            </a:r>
            <a:r>
              <a:rPr lang="en-US" altLang="ko-KR" sz="2000" dirty="0" err="1">
                <a:solidFill>
                  <a:srgbClr val="000000"/>
                </a:solidFill>
                <a:latin typeface="Comic Sans MS" pitchFamily="66" charset="0"/>
              </a:rPr>
              <a:t>CRe</a:t>
            </a:r>
            <a:r>
              <a:rPr lang="en-US" altLang="ko-KR" sz="2000" dirty="0">
                <a:solidFill>
                  <a:srgbClr val="000000"/>
                </a:solidFill>
                <a:latin typeface="Comic Sans MS" pitchFamily="66" charset="0"/>
              </a:rPr>
              <a:t> + B)</a:t>
            </a:r>
            <a:endParaRPr lang="en-US" altLang="ko-KR" sz="2000" baseline="30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160068" y="4826179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solidFill>
                  <a:srgbClr val="000000"/>
                </a:solidFill>
                <a:latin typeface="Comic Sans MS" pitchFamily="66" charset="0"/>
              </a:rPr>
              <a:t>thermal </a:t>
            </a:r>
            <a:r>
              <a:rPr lang="en-US" altLang="ko-KR" sz="2000" dirty="0" err="1">
                <a:solidFill>
                  <a:srgbClr val="000000"/>
                </a:solidFill>
                <a:latin typeface="Comic Sans MS" pitchFamily="66" charset="0"/>
              </a:rPr>
              <a:t>bremsstrahlung</a:t>
            </a:r>
            <a:endParaRPr lang="en-US" altLang="ko-KR" sz="2000" baseline="30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61567" y="640423"/>
            <a:ext cx="82289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ko-KR" sz="1800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area </a:t>
            </a:r>
            <a:r>
              <a:rPr lang="en-US" altLang="ko-KR" sz="18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of the region – (85 h</a:t>
            </a:r>
            <a:r>
              <a:rPr lang="en-US" altLang="ko-KR" sz="1800" baseline="30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-1</a:t>
            </a:r>
            <a:r>
              <a:rPr lang="en-US" altLang="ko-KR" sz="18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Mpc</a:t>
            </a:r>
            <a:r>
              <a:rPr lang="en-US" altLang="ko-KR" sz="18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)</a:t>
            </a:r>
            <a:r>
              <a:rPr lang="en-US" altLang="ko-KR" sz="1800" baseline="30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2</a:t>
            </a:r>
            <a:r>
              <a:rPr lang="en-US" altLang="ko-KR" sz="18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kumimoji="0" lang="en-US" altLang="ko-KR" sz="18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projected over the depth of </a:t>
            </a:r>
            <a:r>
              <a:rPr lang="en-US" altLang="ko-KR" sz="18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85 h</a:t>
            </a:r>
            <a:r>
              <a:rPr lang="en-US" altLang="ko-KR" sz="1800" baseline="300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-1</a:t>
            </a:r>
            <a:r>
              <a:rPr lang="en-US" altLang="ko-KR" sz="1800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ko-KR" sz="1800" dirty="0" err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Mpc</a:t>
            </a:r>
            <a:endParaRPr lang="en-US" altLang="ko-KR" sz="1800" dirty="0">
              <a:solidFill>
                <a:srgbClr val="000000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76000" y="5364000"/>
            <a:ext cx="8277571" cy="132343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40000"/>
              </a:lnSpc>
            </a:pPr>
            <a:r>
              <a:rPr lang="en-US" altLang="ko-KR" sz="2000" dirty="0" smtClean="0">
                <a:solidFill>
                  <a:srgbClr val="0000FF"/>
                </a:solidFill>
              </a:rPr>
              <a:t>- an order of magnitude smaller than that from primary electrons ?</a:t>
            </a:r>
          </a:p>
          <a:p>
            <a:pPr algn="l">
              <a:lnSpc>
                <a:spcPct val="40000"/>
              </a:lnSpc>
            </a:pPr>
            <a:r>
              <a:rPr lang="en-US" altLang="ko-KR" sz="2000" dirty="0" smtClean="0">
                <a:solidFill>
                  <a:srgbClr val="0000FF"/>
                </a:solidFill>
              </a:rPr>
              <a:t>- to be confirmed through correlation with </a:t>
            </a:r>
            <a:r>
              <a:rPr lang="en-US" altLang="ko-KR" sz="2000" dirty="0" smtClean="0"/>
              <a:t>galaxies</a:t>
            </a:r>
            <a:r>
              <a:rPr lang="en-US" altLang="ko-KR" sz="2000" dirty="0" smtClean="0">
                <a:solidFill>
                  <a:srgbClr val="0000FF"/>
                </a:solidFill>
              </a:rPr>
              <a:t> ?</a:t>
            </a:r>
          </a:p>
          <a:p>
            <a:pPr algn="l">
              <a:lnSpc>
                <a:spcPct val="40000"/>
              </a:lnSpc>
            </a:pPr>
            <a:r>
              <a:rPr lang="en-US" altLang="ko-KR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rgbClr val="0000FF"/>
                </a:solidFill>
                <a:cs typeface="Arial" pitchFamily="34" charset="0"/>
              </a:rPr>
              <a:t>   synchrotron from galaxies ?</a:t>
            </a:r>
          </a:p>
          <a:p>
            <a:pPr algn="l">
              <a:lnSpc>
                <a:spcPct val="40000"/>
              </a:lnSpc>
            </a:pPr>
            <a:r>
              <a:rPr lang="en-US" altLang="ko-KR" sz="2000" dirty="0">
                <a:solidFill>
                  <a:srgbClr val="0000FF"/>
                </a:solidFill>
                <a:cs typeface="Arial" pitchFamily="34" charset="0"/>
              </a:rPr>
              <a:t>- continuum in EMU and LADUAM </a:t>
            </a:r>
            <a:r>
              <a:rPr lang="en-US" altLang="ko-KR" sz="2000" dirty="0" smtClean="0">
                <a:solidFill>
                  <a:srgbClr val="0000FF"/>
                </a:solidFill>
                <a:cs typeface="Arial" pitchFamily="34" charset="0"/>
              </a:rPr>
              <a:t>?</a:t>
            </a:r>
          </a:p>
          <a:p>
            <a:pPr algn="l">
              <a:lnSpc>
                <a:spcPct val="40000"/>
              </a:lnSpc>
            </a:pPr>
            <a:r>
              <a:rPr lang="en-US" altLang="ko-KR" sz="2000" dirty="0" smtClean="0">
                <a:solidFill>
                  <a:srgbClr val="0000FF"/>
                </a:solidFill>
                <a:cs typeface="Arial" pitchFamily="34" charset="0"/>
              </a:rPr>
              <a:t>- a foreground </a:t>
            </a:r>
            <a:r>
              <a:rPr lang="en-US" altLang="ko-KR" sz="2000" dirty="0">
                <a:solidFill>
                  <a:srgbClr val="0000FF"/>
                </a:solidFill>
                <a:cs typeface="Arial" pitchFamily="34" charset="0"/>
              </a:rPr>
              <a:t>to </a:t>
            </a:r>
            <a:r>
              <a:rPr lang="en-US" altLang="ko-KR" sz="2000" dirty="0" err="1">
                <a:solidFill>
                  <a:srgbClr val="0000FF"/>
                </a:solidFill>
                <a:cs typeface="Arial" pitchFamily="34" charset="0"/>
              </a:rPr>
              <a:t>EoR</a:t>
            </a:r>
            <a:r>
              <a:rPr lang="en-US" altLang="ko-KR" sz="2000" dirty="0">
                <a:solidFill>
                  <a:srgbClr val="0000FF"/>
                </a:solidFill>
                <a:cs typeface="Arial" pitchFamily="34" charset="0"/>
              </a:rPr>
              <a:t> HI 21cm </a:t>
            </a:r>
            <a:r>
              <a:rPr lang="en-US" altLang="ko-KR" sz="2000" dirty="0" smtClean="0">
                <a:solidFill>
                  <a:srgbClr val="0000FF"/>
                </a:solidFill>
                <a:cs typeface="Arial" pitchFamily="34" charset="0"/>
              </a:rPr>
              <a:t>?</a:t>
            </a:r>
            <a:endParaRPr lang="en-US" altLang="ko-KR" sz="20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7" name="그림 4" descr="ProjecThermBrem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388" y="1009755"/>
            <a:ext cx="4484072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36" y="1011698"/>
            <a:ext cx="4191976" cy="3816424"/>
          </a:xfrm>
          <a:prstGeom prst="rect">
            <a:avLst/>
          </a:prstGeom>
        </p:spPr>
      </p:pic>
      <p:pic>
        <p:nvPicPr>
          <p:cNvPr id="6" name="그림 5" descr="그림1.png"/>
          <p:cNvPicPr>
            <a:picLocks noChangeAspect="1"/>
          </p:cNvPicPr>
          <p:nvPr/>
        </p:nvPicPr>
        <p:blipFill>
          <a:blip r:embed="rId4" cstate="print">
            <a:lum bright="80000"/>
          </a:blip>
          <a:stretch>
            <a:fillRect/>
          </a:stretch>
        </p:blipFill>
        <p:spPr>
          <a:xfrm>
            <a:off x="2412061" y="1806720"/>
            <a:ext cx="3740372" cy="825082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108000"/>
            <a:ext cx="9143999" cy="2400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40000"/>
              </a:lnSpc>
            </a:pPr>
            <a:r>
              <a:rPr lang="en-US" altLang="ko-KR" sz="2400" dirty="0" smtClean="0"/>
              <a:t>Observation of synchrotron</a:t>
            </a:r>
            <a:r>
              <a:rPr lang="en-US" altLang="ko-KR" sz="2400" dirty="0" smtClean="0">
                <a:solidFill>
                  <a:srgbClr val="FF0000"/>
                </a:solidFill>
                <a:latin typeface="Comic Sans MS" pitchFamily="66" charset="0"/>
              </a:rPr>
              <a:t> in the LSS of the universe II</a:t>
            </a:r>
          </a:p>
        </p:txBody>
      </p:sp>
    </p:spTree>
    <p:extLst>
      <p:ext uri="{BB962C8B-B14F-4D97-AF65-F5344CB8AC3E}">
        <p14:creationId xmlns:p14="http://schemas.microsoft.com/office/powerpoint/2010/main" xmlns="" val="3442660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1403648" y="557031"/>
            <a:ext cx="7200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ko-KR" sz="2400" dirty="0" err="1" smtClean="0"/>
              <a:t>Numerics</a:t>
            </a:r>
            <a:endParaRPr lang="en-US" altLang="ko-KR" sz="2400" b="1" u="sng" dirty="0" smtClean="0"/>
          </a:p>
          <a:p>
            <a:pPr algn="l">
              <a:lnSpc>
                <a:spcPct val="50000"/>
              </a:lnSpc>
            </a:pPr>
            <a:endParaRPr lang="en-US" altLang="ko-KR" sz="2400" dirty="0">
              <a:solidFill>
                <a:srgbClr val="0000FF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altLang="ko-KR" sz="2400" dirty="0">
                <a:solidFill>
                  <a:srgbClr val="0000FF"/>
                </a:solidFill>
              </a:rPr>
              <a:t>m</a:t>
            </a:r>
            <a:r>
              <a:rPr lang="en-US" altLang="ko-KR" sz="2400" dirty="0" smtClean="0">
                <a:solidFill>
                  <a:srgbClr val="0000FF"/>
                </a:solidFill>
              </a:rPr>
              <a:t>aximum Lorentz factor of CR electrons accelerated at shocks</a:t>
            </a:r>
          </a:p>
          <a:p>
            <a:pPr algn="l">
              <a:lnSpc>
                <a:spcPct val="150000"/>
              </a:lnSpc>
            </a:pPr>
            <a:endParaRPr lang="en-US" altLang="ko-KR" sz="2400" dirty="0">
              <a:solidFill>
                <a:srgbClr val="0000FF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altLang="ko-KR" sz="2400" dirty="0">
                <a:solidFill>
                  <a:srgbClr val="0000FF"/>
                </a:solidFill>
              </a:rPr>
              <a:t>p</a:t>
            </a:r>
            <a:r>
              <a:rPr lang="en-US" altLang="ko-KR" sz="2400" dirty="0" smtClean="0">
                <a:solidFill>
                  <a:srgbClr val="0000FF"/>
                </a:solidFill>
              </a:rPr>
              <a:t>eak frequency of synchrotron from mono-energetic CR electrons with </a:t>
            </a:r>
            <a:r>
              <a:rPr lang="en-US" altLang="ko-KR" sz="2400" dirty="0" err="1" smtClean="0">
                <a:solidFill>
                  <a:srgbClr val="0000FF"/>
                </a:solidFill>
              </a:rPr>
              <a:t>ge</a:t>
            </a:r>
            <a:endParaRPr lang="en-US" altLang="ko-KR" sz="2400" dirty="0" smtClean="0">
              <a:solidFill>
                <a:srgbClr val="0000FF"/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400" dirty="0">
              <a:solidFill>
                <a:srgbClr val="0000FF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altLang="ko-KR" sz="2400" dirty="0">
                <a:solidFill>
                  <a:srgbClr val="0000FF"/>
                </a:solidFill>
              </a:rPr>
              <a:t>f</a:t>
            </a:r>
            <a:r>
              <a:rPr lang="en-US" altLang="ko-KR" sz="2400" dirty="0" smtClean="0">
                <a:solidFill>
                  <a:srgbClr val="0000FF"/>
                </a:solidFill>
              </a:rPr>
              <a:t>requency of HI line</a:t>
            </a:r>
          </a:p>
        </p:txBody>
      </p:sp>
      <p:graphicFrame>
        <p:nvGraphicFramePr>
          <p:cNvPr id="2" name="개체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3565867"/>
              </p:ext>
            </p:extLst>
          </p:nvPr>
        </p:nvGraphicFramePr>
        <p:xfrm>
          <a:off x="2016125" y="2263775"/>
          <a:ext cx="4695825" cy="868363"/>
        </p:xfrm>
        <a:graphic>
          <a:graphicData uri="http://schemas.openxmlformats.org/presentationml/2006/ole">
            <p:oleObj spid="_x0000_s98332" name="수식" r:id="rId3" imgW="2222280" imgH="469800" progId="Equation.3">
              <p:embed/>
            </p:oleObj>
          </a:graphicData>
        </a:graphic>
      </p:graphicFrame>
      <p:graphicFrame>
        <p:nvGraphicFramePr>
          <p:cNvPr id="3" name="개체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986310542"/>
              </p:ext>
            </p:extLst>
          </p:nvPr>
        </p:nvGraphicFramePr>
        <p:xfrm>
          <a:off x="2123728" y="3933056"/>
          <a:ext cx="3944938" cy="868362"/>
        </p:xfrm>
        <a:graphic>
          <a:graphicData uri="http://schemas.openxmlformats.org/presentationml/2006/ole">
            <p:oleObj spid="_x0000_s98333" name="수식" r:id="rId4" imgW="1866600" imgH="469800" progId="Equation.3">
              <p:embed/>
            </p:oleObj>
          </a:graphicData>
        </a:graphic>
      </p:graphicFrame>
      <p:graphicFrame>
        <p:nvGraphicFramePr>
          <p:cNvPr id="4" name="개체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55930994"/>
              </p:ext>
            </p:extLst>
          </p:nvPr>
        </p:nvGraphicFramePr>
        <p:xfrm>
          <a:off x="2123728" y="5266012"/>
          <a:ext cx="2468562" cy="774700"/>
        </p:xfrm>
        <a:graphic>
          <a:graphicData uri="http://schemas.openxmlformats.org/presentationml/2006/ole">
            <p:oleObj spid="_x0000_s98334" name="수식" r:id="rId5" imgW="1168200" imgH="419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995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Mach-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6836"/>
            <a:ext cx="6192688" cy="614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71600" y="15289"/>
            <a:ext cx="6429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00000"/>
              </a:lnSpc>
              <a:spcBef>
                <a:spcPct val="0"/>
              </a:spcBef>
            </a:pPr>
            <a:r>
              <a:rPr kumimoji="0" lang="en-US" altLang="ko-KR" sz="2400" dirty="0" smtClean="0"/>
              <a:t>Magnetic fields in the intergalactic space</a:t>
            </a:r>
            <a:endParaRPr kumimoji="0" lang="en-US" altLang="ko-KR" sz="2400" dirty="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804248" y="4653136"/>
            <a:ext cx="2160240" cy="105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ko-KR" sz="2200" dirty="0">
                <a:solidFill>
                  <a:srgbClr val="0000FF"/>
                </a:solidFill>
              </a:rPr>
              <a:t>c</a:t>
            </a:r>
            <a:r>
              <a:rPr lang="en-US" altLang="ko-KR" sz="2200" dirty="0" smtClean="0">
                <a:solidFill>
                  <a:srgbClr val="0000FF"/>
                </a:solidFill>
              </a:rPr>
              <a:t>lusters of</a:t>
            </a:r>
          </a:p>
          <a:p>
            <a:pPr>
              <a:lnSpc>
                <a:spcPct val="60000"/>
              </a:lnSpc>
            </a:pPr>
            <a:r>
              <a:rPr lang="en-US" altLang="ko-KR" sz="2200" dirty="0" smtClean="0">
                <a:solidFill>
                  <a:srgbClr val="0000FF"/>
                </a:solidFill>
              </a:rPr>
              <a:t> galaxies:</a:t>
            </a:r>
          </a:p>
          <a:p>
            <a:pPr>
              <a:lnSpc>
                <a:spcPct val="60000"/>
              </a:lnSpc>
            </a:pPr>
            <a:r>
              <a:rPr lang="en-US" altLang="ko-KR" sz="2200" dirty="0" smtClean="0">
                <a:solidFill>
                  <a:srgbClr val="FF3300"/>
                </a:solidFill>
              </a:rPr>
              <a:t>B ~ a few </a:t>
            </a:r>
            <a:r>
              <a:rPr lang="en-US" altLang="ko-KR" sz="2200" dirty="0" err="1" smtClean="0">
                <a:solidFill>
                  <a:srgbClr val="FF3300"/>
                </a:solidFill>
                <a:latin typeface="Symbol" pitchFamily="18" charset="2"/>
              </a:rPr>
              <a:t>m</a:t>
            </a:r>
            <a:r>
              <a:rPr lang="en-US" altLang="ko-KR" sz="2200" dirty="0" err="1" smtClean="0">
                <a:solidFill>
                  <a:srgbClr val="FF3300"/>
                </a:solidFill>
              </a:rPr>
              <a:t>G</a:t>
            </a:r>
            <a:endParaRPr lang="en-US" altLang="ko-KR" sz="2200" dirty="0">
              <a:solidFill>
                <a:srgbClr val="FF3300"/>
              </a:solidFill>
            </a:endParaRPr>
          </a:p>
        </p:txBody>
      </p:sp>
      <p:cxnSp>
        <p:nvCxnSpPr>
          <p:cNvPr id="16" name="직선 화살표 연결선 10"/>
          <p:cNvCxnSpPr>
            <a:cxnSpLocks noChangeShapeType="1"/>
          </p:cNvCxnSpPr>
          <p:nvPr/>
        </p:nvCxnSpPr>
        <p:spPr bwMode="auto">
          <a:xfrm flipH="1" flipV="1">
            <a:off x="5868144" y="3536940"/>
            <a:ext cx="1440160" cy="1548244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0" name="직선 화살표 연결선 10"/>
          <p:cNvCxnSpPr>
            <a:cxnSpLocks noChangeShapeType="1"/>
          </p:cNvCxnSpPr>
          <p:nvPr/>
        </p:nvCxnSpPr>
        <p:spPr bwMode="auto">
          <a:xfrm flipH="1" flipV="1">
            <a:off x="3491880" y="2892314"/>
            <a:ext cx="3096344" cy="464678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32240" y="2892314"/>
            <a:ext cx="2160240" cy="105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ko-KR" sz="2200" dirty="0" smtClean="0">
                <a:solidFill>
                  <a:srgbClr val="0000FF"/>
                </a:solidFill>
              </a:rPr>
              <a:t>filaments of</a:t>
            </a:r>
          </a:p>
          <a:p>
            <a:pPr>
              <a:lnSpc>
                <a:spcPct val="60000"/>
              </a:lnSpc>
            </a:pPr>
            <a:r>
              <a:rPr lang="en-US" altLang="ko-KR" sz="2200" dirty="0" smtClean="0">
                <a:solidFill>
                  <a:srgbClr val="0000FF"/>
                </a:solidFill>
              </a:rPr>
              <a:t> galaxies:</a:t>
            </a:r>
          </a:p>
          <a:p>
            <a:pPr>
              <a:lnSpc>
                <a:spcPct val="60000"/>
              </a:lnSpc>
            </a:pPr>
            <a:r>
              <a:rPr lang="en-US" altLang="ko-KR" sz="2200" dirty="0" smtClean="0">
                <a:solidFill>
                  <a:srgbClr val="FF3300"/>
                </a:solidFill>
              </a:rPr>
              <a:t>B ~ 10 </a:t>
            </a:r>
            <a:r>
              <a:rPr lang="en-US" altLang="ko-KR" sz="2200" dirty="0" err="1" smtClean="0">
                <a:solidFill>
                  <a:srgbClr val="FF3300"/>
                </a:solidFill>
              </a:rPr>
              <a:t>nG</a:t>
            </a:r>
            <a:endParaRPr lang="en-US" altLang="ko-KR" sz="2200" dirty="0">
              <a:solidFill>
                <a:srgbClr val="FF3300"/>
              </a:solidFill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737694" y="836712"/>
            <a:ext cx="2160240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ko-KR" sz="2200" dirty="0">
                <a:solidFill>
                  <a:srgbClr val="0000FF"/>
                </a:solidFill>
              </a:rPr>
              <a:t>v</a:t>
            </a:r>
            <a:r>
              <a:rPr lang="en-US" altLang="ko-KR" sz="2200" dirty="0" smtClean="0">
                <a:solidFill>
                  <a:srgbClr val="0000FF"/>
                </a:solidFill>
              </a:rPr>
              <a:t>oid regions:</a:t>
            </a:r>
          </a:p>
          <a:p>
            <a:pPr>
              <a:lnSpc>
                <a:spcPct val="60000"/>
              </a:lnSpc>
            </a:pPr>
            <a:r>
              <a:rPr lang="en-US" altLang="ko-KR" sz="2200" dirty="0" smtClean="0">
                <a:solidFill>
                  <a:srgbClr val="FF3300"/>
                </a:solidFill>
              </a:rPr>
              <a:t>B &gt;~ 10</a:t>
            </a:r>
            <a:r>
              <a:rPr lang="en-US" altLang="ko-KR" sz="2200" baseline="30000" dirty="0" smtClean="0">
                <a:solidFill>
                  <a:srgbClr val="FF3300"/>
                </a:solidFill>
              </a:rPr>
              <a:t>-16</a:t>
            </a:r>
            <a:r>
              <a:rPr lang="en-US" altLang="ko-KR" sz="2200" dirty="0" smtClean="0">
                <a:solidFill>
                  <a:srgbClr val="FF3300"/>
                </a:solidFill>
              </a:rPr>
              <a:t> G (?)</a:t>
            </a:r>
            <a:endParaRPr lang="en-US" altLang="ko-KR" sz="2200" dirty="0">
              <a:solidFill>
                <a:srgbClr val="FF3300"/>
              </a:solidFill>
            </a:endParaRPr>
          </a:p>
        </p:txBody>
      </p:sp>
      <p:cxnSp>
        <p:nvCxnSpPr>
          <p:cNvPr id="27" name="직선 화살표 연결선 10"/>
          <p:cNvCxnSpPr>
            <a:cxnSpLocks noChangeShapeType="1"/>
          </p:cNvCxnSpPr>
          <p:nvPr/>
        </p:nvCxnSpPr>
        <p:spPr bwMode="auto">
          <a:xfrm flipH="1">
            <a:off x="5652120" y="1170649"/>
            <a:ext cx="1296144" cy="530159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11" name="타원 10"/>
          <p:cNvSpPr/>
          <p:nvPr/>
        </p:nvSpPr>
        <p:spPr bwMode="auto">
          <a:xfrm>
            <a:off x="3851920" y="1504587"/>
            <a:ext cx="2088232" cy="1276341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굴림" pitchFamily="50" charset="-127"/>
            </a:endParaRPr>
          </a:p>
        </p:txBody>
      </p:sp>
      <p:cxnSp>
        <p:nvCxnSpPr>
          <p:cNvPr id="12" name="직선 화살표 연결선 10"/>
          <p:cNvCxnSpPr>
            <a:cxnSpLocks noChangeShapeType="1"/>
          </p:cNvCxnSpPr>
          <p:nvPr/>
        </p:nvCxnSpPr>
        <p:spPr bwMode="auto">
          <a:xfrm flipV="1">
            <a:off x="467544" y="705972"/>
            <a:ext cx="0" cy="553134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arrow"/>
            <a:tailEnd type="arrow" w="med" len="med"/>
          </a:ln>
        </p:spPr>
      </p:cxn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23528" y="1418183"/>
            <a:ext cx="1104901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ko-KR" sz="2200" dirty="0" smtClean="0">
                <a:solidFill>
                  <a:srgbClr val="0000FF"/>
                </a:solidFill>
              </a:rPr>
              <a:t>100 h</a:t>
            </a:r>
            <a:r>
              <a:rPr lang="en-US" altLang="ko-KR" sz="2200" baseline="30000" dirty="0" smtClean="0">
                <a:solidFill>
                  <a:srgbClr val="0000FF"/>
                </a:solidFill>
              </a:rPr>
              <a:t>-1</a:t>
            </a:r>
            <a:r>
              <a:rPr lang="en-US" altLang="ko-KR" sz="2200" dirty="0" smtClean="0">
                <a:solidFill>
                  <a:srgbClr val="0000FF"/>
                </a:solidFill>
              </a:rPr>
              <a:t> </a:t>
            </a:r>
            <a:r>
              <a:rPr lang="en-US" altLang="ko-KR" sz="2200" dirty="0" err="1" smtClean="0">
                <a:solidFill>
                  <a:srgbClr val="0000FF"/>
                </a:solidFill>
              </a:rPr>
              <a:t>Mpc</a:t>
            </a:r>
            <a:endParaRPr lang="en-US" altLang="ko-KR" sz="2200" dirty="0" smtClean="0">
              <a:solidFill>
                <a:srgbClr val="0000FF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294479" y="5921776"/>
            <a:ext cx="5019538" cy="31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ko-KR" sz="2200" dirty="0">
                <a:solidFill>
                  <a:srgbClr val="00FF00"/>
                </a:solidFill>
              </a:rPr>
              <a:t>d</a:t>
            </a:r>
            <a:r>
              <a:rPr lang="en-US" altLang="ko-KR" sz="2200" dirty="0" smtClean="0">
                <a:solidFill>
                  <a:srgbClr val="00FF00"/>
                </a:solidFill>
              </a:rPr>
              <a:t>istribution of cosmological shocks</a:t>
            </a:r>
            <a:endParaRPr lang="en-US" altLang="ko-KR" sz="2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9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1051340" y="1340768"/>
            <a:ext cx="72008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ko-KR" sz="2400" dirty="0" smtClean="0"/>
              <a:t>Exploration of magnetic fields in the cosmic web </a:t>
            </a:r>
            <a:r>
              <a:rPr lang="en-US" altLang="ko-KR" sz="2400" b="1" u="sng" dirty="0" smtClean="0"/>
              <a:t>using the SKA</a:t>
            </a:r>
          </a:p>
          <a:p>
            <a:pPr algn="l">
              <a:lnSpc>
                <a:spcPct val="100000"/>
              </a:lnSpc>
            </a:pPr>
            <a:endParaRPr lang="en-US" altLang="ko-KR" sz="2400" dirty="0">
              <a:solidFill>
                <a:srgbClr val="0000FF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altLang="ko-KR" sz="2400" dirty="0" smtClean="0">
                <a:solidFill>
                  <a:srgbClr val="0000FF"/>
                </a:solidFill>
              </a:rPr>
              <a:t>-&gt; Faraday rotation measure</a:t>
            </a:r>
          </a:p>
          <a:p>
            <a:pPr algn="l">
              <a:lnSpc>
                <a:spcPct val="100000"/>
              </a:lnSpc>
            </a:pPr>
            <a:endParaRPr lang="en-US" altLang="ko-KR" sz="2400" dirty="0" smtClean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altLang="ko-KR" sz="2400" dirty="0" smtClean="0">
                <a:solidFill>
                  <a:srgbClr val="0000FF"/>
                </a:solidFill>
              </a:rPr>
              <a:t>-&gt; </a:t>
            </a:r>
            <a:r>
              <a:rPr lang="en-US" altLang="ko-KR" sz="2400" b="1" u="sng" dirty="0" smtClean="0">
                <a:solidFill>
                  <a:srgbClr val="0000FF"/>
                </a:solidFill>
              </a:rPr>
              <a:t>synchrotron</a:t>
            </a:r>
          </a:p>
          <a:p>
            <a:pPr algn="l">
              <a:lnSpc>
                <a:spcPct val="100000"/>
              </a:lnSpc>
            </a:pPr>
            <a:r>
              <a:rPr lang="en-US" altLang="ko-KR" sz="2400" dirty="0" smtClean="0">
                <a:solidFill>
                  <a:srgbClr val="0000FF"/>
                </a:solidFill>
              </a:rPr>
              <a:t>    </a:t>
            </a:r>
            <a:r>
              <a:rPr lang="en-US" altLang="ko-KR" sz="2400" dirty="0" smtClean="0">
                <a:solidFill>
                  <a:schemeClr val="tx1"/>
                </a:solidFill>
              </a:rPr>
              <a:t>this talk</a:t>
            </a:r>
          </a:p>
        </p:txBody>
      </p:sp>
    </p:spTree>
    <p:extLst>
      <p:ext uri="{BB962C8B-B14F-4D97-AF65-F5344CB8AC3E}">
        <p14:creationId xmlns:p14="http://schemas.microsoft.com/office/powerpoint/2010/main" xmlns="" val="12868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96" y="826956"/>
            <a:ext cx="340662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2400" dirty="0" smtClean="0"/>
              <a:t>Synchrotron radiation</a:t>
            </a:r>
          </a:p>
          <a:p>
            <a:pPr algn="l">
              <a:lnSpc>
                <a:spcPct val="60000"/>
              </a:lnSpc>
            </a:pPr>
            <a:r>
              <a:rPr lang="en-US" sz="2200" dirty="0" smtClean="0">
                <a:solidFill>
                  <a:srgbClr val="0000FF"/>
                </a:solidFill>
              </a:rPr>
              <a:t>   requires</a:t>
            </a:r>
          </a:p>
          <a:p>
            <a:pPr algn="l">
              <a:lnSpc>
                <a:spcPct val="60000"/>
              </a:lnSpc>
            </a:pPr>
            <a:r>
              <a:rPr lang="en-US" sz="2200" b="1" u="sng" dirty="0" smtClean="0">
                <a:solidFill>
                  <a:srgbClr val="0000FF"/>
                </a:solidFill>
              </a:rPr>
              <a:t>cosmic ray particles</a:t>
            </a:r>
          </a:p>
          <a:p>
            <a:pPr algn="l">
              <a:lnSpc>
                <a:spcPct val="60000"/>
              </a:lnSpc>
            </a:pPr>
            <a:r>
              <a:rPr lang="en-US" sz="2200" dirty="0" smtClean="0">
                <a:solidFill>
                  <a:srgbClr val="0000FF"/>
                </a:solidFill>
              </a:rPr>
              <a:t> + </a:t>
            </a:r>
            <a:r>
              <a:rPr lang="en-US" sz="2200" b="1" u="sng" dirty="0" smtClean="0">
                <a:solidFill>
                  <a:srgbClr val="0000FF"/>
                </a:solidFill>
              </a:rPr>
              <a:t>magnetic fields</a:t>
            </a:r>
            <a:endParaRPr lang="en-US" sz="2200" b="1" u="sng" dirty="0">
              <a:solidFill>
                <a:srgbClr val="0000FF"/>
              </a:solidFill>
            </a:endParaRPr>
          </a:p>
        </p:txBody>
      </p:sp>
      <p:pic>
        <p:nvPicPr>
          <p:cNvPr id="10" name="Picture 9" descr="sho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166" y="2982333"/>
            <a:ext cx="4248472" cy="31863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80053" y="2982333"/>
            <a:ext cx="1927131" cy="316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FF00"/>
                </a:solidFill>
              </a:rPr>
              <a:t>(</a:t>
            </a:r>
            <a:r>
              <a:rPr lang="en-US" sz="1800" dirty="0" err="1" smtClean="0">
                <a:solidFill>
                  <a:srgbClr val="00FF00"/>
                </a:solidFill>
              </a:rPr>
              <a:t>Ryu</a:t>
            </a:r>
            <a:r>
              <a:rPr lang="en-US" sz="1800" dirty="0" smtClean="0">
                <a:solidFill>
                  <a:srgbClr val="00FF00"/>
                </a:solidFill>
              </a:rPr>
              <a:t> et al 2003)</a:t>
            </a:r>
            <a:endParaRPr lang="en-US" sz="1800" dirty="0">
              <a:solidFill>
                <a:srgbClr val="00FF00"/>
              </a:solidFill>
            </a:endParaRPr>
          </a:p>
        </p:txBody>
      </p:sp>
      <p:pic>
        <p:nvPicPr>
          <p:cNvPr id="14" name="Picture 8" descr="qf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74" y="2982333"/>
            <a:ext cx="4342634" cy="318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663768" y="5784735"/>
            <a:ext cx="3240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0"/>
              </a:spcBef>
            </a:pPr>
            <a:r>
              <a:rPr kumimoji="0" lang="en-US" altLang="ko-KR" sz="1800" dirty="0">
                <a:solidFill>
                  <a:srgbClr val="00FF00"/>
                </a:solidFill>
                <a:sym typeface="Symbol" pitchFamily="18" charset="2"/>
              </a:rPr>
              <a:t>(</a:t>
            </a:r>
            <a:r>
              <a:rPr kumimoji="0" lang="en-US" altLang="ko-KR" sz="1800" dirty="0" err="1" smtClean="0">
                <a:solidFill>
                  <a:srgbClr val="00FF00"/>
                </a:solidFill>
                <a:sym typeface="Symbol" pitchFamily="18" charset="2"/>
              </a:rPr>
              <a:t>Tregillis</a:t>
            </a:r>
            <a:r>
              <a:rPr kumimoji="0" lang="en-US" altLang="ko-KR" sz="1800" dirty="0" smtClean="0">
                <a:solidFill>
                  <a:srgbClr val="00FF00"/>
                </a:solidFill>
                <a:sym typeface="Symbol" pitchFamily="18" charset="2"/>
              </a:rPr>
              <a:t>, Jones &amp; </a:t>
            </a:r>
            <a:r>
              <a:rPr kumimoji="0" lang="en-US" altLang="ko-KR" sz="1800" dirty="0" err="1" smtClean="0">
                <a:solidFill>
                  <a:srgbClr val="00FF00"/>
                </a:solidFill>
                <a:sym typeface="Symbol" pitchFamily="18" charset="2"/>
              </a:rPr>
              <a:t>Ryu</a:t>
            </a:r>
            <a:r>
              <a:rPr kumimoji="0" lang="en-US" altLang="ko-KR" sz="1800" dirty="0" smtClean="0">
                <a:solidFill>
                  <a:srgbClr val="00FF00"/>
                </a:solidFill>
                <a:sym typeface="Symbol" pitchFamily="18" charset="2"/>
              </a:rPr>
              <a:t> 2004)</a:t>
            </a:r>
            <a:endParaRPr kumimoji="0" lang="en-US" altLang="ko-KR" sz="1800" dirty="0">
              <a:solidFill>
                <a:srgbClr val="00FF00"/>
              </a:solidFill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3618" y="260648"/>
            <a:ext cx="5600382" cy="256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/>
              <a:t>Sources of B and CRs</a:t>
            </a:r>
          </a:p>
          <a:p>
            <a:pPr algn="l"/>
            <a:r>
              <a:rPr lang="en-US" sz="2200" b="1" dirty="0" smtClean="0">
                <a:solidFill>
                  <a:srgbClr val="0000FF"/>
                </a:solidFill>
              </a:rPr>
              <a:t>- formation of large-scale structure</a:t>
            </a:r>
          </a:p>
          <a:p>
            <a:pPr algn="l"/>
            <a:r>
              <a:rPr lang="en-US" sz="2200" b="1" dirty="0" smtClean="0">
                <a:solidFill>
                  <a:srgbClr val="0000FF"/>
                </a:solidFill>
              </a:rPr>
              <a:t>  -&gt; shocks from merger, accretion, …</a:t>
            </a:r>
          </a:p>
          <a:p>
            <a:pPr algn="l"/>
            <a:r>
              <a:rPr lang="en-US" sz="2200" b="1" dirty="0" smtClean="0">
                <a:solidFill>
                  <a:srgbClr val="0000FF"/>
                </a:solidFill>
              </a:rPr>
              <a:t>      turbulence</a:t>
            </a:r>
          </a:p>
          <a:p>
            <a:pPr algn="l"/>
            <a:r>
              <a:rPr lang="en-US" sz="2200" dirty="0" smtClean="0">
                <a:solidFill>
                  <a:srgbClr val="0000FF"/>
                </a:solidFill>
              </a:rPr>
              <a:t>- AGN outflows, galactic winds, …</a:t>
            </a:r>
            <a:endParaRPr lang="en-US" sz="2200" dirty="0">
              <a:solidFill>
                <a:srgbClr val="0000FF"/>
              </a:solidFill>
            </a:endParaRPr>
          </a:p>
          <a:p>
            <a:pPr algn="l"/>
            <a:r>
              <a:rPr lang="en-US" sz="2200" dirty="0" smtClean="0">
                <a:solidFill>
                  <a:srgbClr val="0000FF"/>
                </a:solidFill>
              </a:rPr>
              <a:t>- macroscopic, microscopic instabilities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21603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5708726" y="1475315"/>
            <a:ext cx="3256872" cy="1080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tIns="0" bIns="0" anchor="b"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25746" y="603943"/>
            <a:ext cx="4286280" cy="64294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18400" y="747959"/>
            <a:ext cx="4143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ko-KR" sz="2000" dirty="0">
                <a:solidFill>
                  <a:srgbClr val="FFFFFF"/>
                </a:solidFill>
              </a:rPr>
              <a:t>large-scale structure formation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5548" y="3247149"/>
            <a:ext cx="2992467" cy="571504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endParaRPr lang="ko-KR" altLang="en-US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168424" y="3275273"/>
            <a:ext cx="278767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ko-KR" sz="2400" b="1" dirty="0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en-US" altLang="ko-KR" sz="2000" b="1" u="sng" dirty="0">
                <a:solidFill>
                  <a:srgbClr val="FFFFFF"/>
                </a:solidFill>
              </a:rPr>
              <a:t>cosmological shocks</a:t>
            </a:r>
            <a:r>
              <a:rPr lang="en-US" altLang="ko-KR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flipH="1">
            <a:off x="1239993" y="1252016"/>
            <a:ext cx="622422" cy="199513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1382870" y="1889827"/>
            <a:ext cx="21431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 dirty="0">
                <a:solidFill>
                  <a:srgbClr val="000000"/>
                </a:solidFill>
              </a:rPr>
              <a:t>gravitational collapse</a:t>
            </a:r>
          </a:p>
          <a:p>
            <a:pPr>
              <a:lnSpc>
                <a:spcPct val="30000"/>
              </a:lnSpc>
            </a:pPr>
            <a:r>
              <a:rPr lang="en-US" altLang="ko-KR" sz="2000" dirty="0">
                <a:solidFill>
                  <a:srgbClr val="000000"/>
                </a:solidFill>
              </a:rPr>
              <a:t>&amp; flow </a:t>
            </a:r>
            <a:r>
              <a:rPr lang="en-US" altLang="ko-KR" sz="2000" dirty="0" smtClean="0">
                <a:solidFill>
                  <a:srgbClr val="000000"/>
                </a:solidFill>
              </a:rPr>
              <a:t>motions</a:t>
            </a:r>
            <a:endParaRPr lang="en-US" altLang="ko-KR" sz="2000" dirty="0">
              <a:solidFill>
                <a:srgbClr val="000000"/>
              </a:solidFill>
            </a:endParaRPr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 flipH="1" flipV="1">
            <a:off x="4860032" y="1252015"/>
            <a:ext cx="576064" cy="159191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 flipV="1">
            <a:off x="3014544" y="3484263"/>
            <a:ext cx="216024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3240258" y="2747083"/>
            <a:ext cx="1714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 dirty="0">
                <a:solidFill>
                  <a:srgbClr val="000000"/>
                </a:solidFill>
              </a:rPr>
              <a:t>shock dissipation</a:t>
            </a:r>
          </a:p>
        </p:txBody>
      </p:sp>
      <p:sp>
        <p:nvSpPr>
          <p:cNvPr id="8207" name="Rectangle 21"/>
          <p:cNvSpPr>
            <a:spLocks noChangeArrowheads="1"/>
          </p:cNvSpPr>
          <p:nvPr/>
        </p:nvSpPr>
        <p:spPr bwMode="auto">
          <a:xfrm>
            <a:off x="5013012" y="2845624"/>
            <a:ext cx="3744415" cy="134132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tIns="0" bIns="0" anchor="b">
            <a:spAutoFit/>
          </a:bodyPr>
          <a:lstStyle/>
          <a:p>
            <a:endParaRPr lang="ko-KR" altLang="en-US"/>
          </a:p>
        </p:txBody>
      </p:sp>
      <p:sp>
        <p:nvSpPr>
          <p:cNvPr id="8208" name="Text Box 22"/>
          <p:cNvSpPr txBox="1">
            <a:spLocks noChangeArrowheads="1"/>
          </p:cNvSpPr>
          <p:nvPr/>
        </p:nvSpPr>
        <p:spPr bwMode="auto">
          <a:xfrm>
            <a:off x="5013012" y="2990410"/>
            <a:ext cx="3744416" cy="98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b">
            <a:spAutoFit/>
          </a:bodyPr>
          <a:lstStyle/>
          <a:p>
            <a:pPr>
              <a:lnSpc>
                <a:spcPct val="40000"/>
              </a:lnSpc>
            </a:pPr>
            <a:r>
              <a:rPr lang="en-US" altLang="ko-KR" sz="2000" dirty="0">
                <a:solidFill>
                  <a:srgbClr val="FFFFFF"/>
                </a:solidFill>
              </a:rPr>
              <a:t>generation of heat</a:t>
            </a:r>
          </a:p>
          <a:p>
            <a:pPr>
              <a:lnSpc>
                <a:spcPct val="40000"/>
              </a:lnSpc>
            </a:pPr>
            <a:r>
              <a:rPr lang="en-US" altLang="ko-KR" sz="2000" b="1" u="sng" dirty="0" smtClean="0">
                <a:solidFill>
                  <a:srgbClr val="FFFFFF"/>
                </a:solidFill>
              </a:rPr>
              <a:t>fresh acc. &amp; re-acc. </a:t>
            </a:r>
            <a:r>
              <a:rPr lang="en-US" altLang="ko-KR" sz="2000" b="1" u="sng" dirty="0">
                <a:solidFill>
                  <a:srgbClr val="FFFFFF"/>
                </a:solidFill>
              </a:rPr>
              <a:t>of </a:t>
            </a:r>
            <a:r>
              <a:rPr lang="en-US" altLang="ko-KR" sz="2000" b="1" u="sng" dirty="0" smtClean="0">
                <a:solidFill>
                  <a:srgbClr val="FFFFFF"/>
                </a:solidFill>
              </a:rPr>
              <a:t>CRs</a:t>
            </a:r>
          </a:p>
          <a:p>
            <a:pPr>
              <a:lnSpc>
                <a:spcPct val="40000"/>
              </a:lnSpc>
            </a:pPr>
            <a:r>
              <a:rPr lang="en-US" altLang="ko-KR" sz="2000" b="1" u="sng" dirty="0" smtClean="0">
                <a:solidFill>
                  <a:srgbClr val="FFFFFF"/>
                </a:solidFill>
              </a:rPr>
              <a:t>genera. of magnetic fields</a:t>
            </a:r>
          </a:p>
          <a:p>
            <a:pPr>
              <a:lnSpc>
                <a:spcPct val="40000"/>
              </a:lnSpc>
            </a:pPr>
            <a:r>
              <a:rPr lang="en-US" altLang="ko-KR" sz="2000" b="1" u="sng" dirty="0" smtClean="0">
                <a:solidFill>
                  <a:srgbClr val="FFFFFF"/>
                </a:solidFill>
              </a:rPr>
              <a:t>generation of </a:t>
            </a:r>
            <a:r>
              <a:rPr lang="en-US" altLang="ko-KR" sz="2000" b="1" u="sng" dirty="0" err="1" smtClean="0">
                <a:solidFill>
                  <a:srgbClr val="FFFFFF"/>
                </a:solidFill>
              </a:rPr>
              <a:t>vorticity</a:t>
            </a:r>
            <a:endParaRPr lang="en-US" altLang="ko-KR" sz="2000" b="1" u="sng" dirty="0">
              <a:solidFill>
                <a:srgbClr val="FFFFFF"/>
              </a:solidFill>
            </a:endParaRPr>
          </a:p>
        </p:txBody>
      </p:sp>
      <p:sp>
        <p:nvSpPr>
          <p:cNvPr id="8217" name="Text Box 34"/>
          <p:cNvSpPr txBox="1">
            <a:spLocks noChangeArrowheads="1"/>
          </p:cNvSpPr>
          <p:nvPr/>
        </p:nvSpPr>
        <p:spPr bwMode="auto">
          <a:xfrm>
            <a:off x="5717839" y="1553650"/>
            <a:ext cx="33478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 dirty="0">
                <a:solidFill>
                  <a:srgbClr val="FFFFFF"/>
                </a:solidFill>
              </a:rPr>
              <a:t>other </a:t>
            </a:r>
            <a:r>
              <a:rPr lang="en-US" altLang="ko-KR" sz="1800" dirty="0" smtClean="0">
                <a:solidFill>
                  <a:srgbClr val="FFFFFF"/>
                </a:solidFill>
              </a:rPr>
              <a:t>sources, such as AGNs </a:t>
            </a:r>
            <a:r>
              <a:rPr lang="en-US" altLang="ko-KR" sz="1800" dirty="0">
                <a:solidFill>
                  <a:srgbClr val="FFFFFF"/>
                </a:solidFill>
              </a:rPr>
              <a:t>of heat, CRs, turbulence and magnetic </a:t>
            </a:r>
            <a:r>
              <a:rPr lang="en-US" altLang="ko-KR" sz="1800" dirty="0" smtClean="0">
                <a:solidFill>
                  <a:srgbClr val="FFFFFF"/>
                </a:solidFill>
              </a:rPr>
              <a:t>fields</a:t>
            </a:r>
            <a:endParaRPr lang="en-US" altLang="ko-KR" sz="1800" dirty="0">
              <a:solidFill>
                <a:srgbClr val="FFFFFF"/>
              </a:solidFill>
            </a:endParaRP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 flipV="1">
            <a:off x="4094664" y="3484263"/>
            <a:ext cx="0" cy="4286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934424" y="3896361"/>
            <a:ext cx="33123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 dirty="0" smtClean="0">
                <a:solidFill>
                  <a:srgbClr val="000000"/>
                </a:solidFill>
              </a:rPr>
              <a:t>the main channel to flow the gravitational energy to the intergalactic medium </a:t>
            </a:r>
            <a:endParaRPr lang="en-US" altLang="ko-KR" sz="1800" dirty="0">
              <a:solidFill>
                <a:srgbClr val="000000"/>
              </a:solidFill>
            </a:endParaRPr>
          </a:p>
        </p:txBody>
      </p:sp>
      <p:grpSp>
        <p:nvGrpSpPr>
          <p:cNvPr id="33" name="그룹 45"/>
          <p:cNvGrpSpPr>
            <a:grpSpLocks/>
          </p:cNvGrpSpPr>
          <p:nvPr/>
        </p:nvGrpSpPr>
        <p:grpSpPr bwMode="auto">
          <a:xfrm>
            <a:off x="316163" y="4566689"/>
            <a:ext cx="2143125" cy="1857375"/>
            <a:chOff x="6643685" y="1214446"/>
            <a:chExt cx="2143125" cy="1857375"/>
          </a:xfrm>
        </p:grpSpPr>
        <p:grpSp>
          <p:nvGrpSpPr>
            <p:cNvPr id="34" name="그룹 47"/>
            <p:cNvGrpSpPr>
              <a:grpSpLocks/>
            </p:cNvGrpSpPr>
            <p:nvPr/>
          </p:nvGrpSpPr>
          <p:grpSpPr bwMode="auto">
            <a:xfrm>
              <a:off x="6643687" y="1214446"/>
              <a:ext cx="1928813" cy="1857376"/>
              <a:chOff x="7072330" y="142852"/>
              <a:chExt cx="1928794" cy="1857388"/>
            </a:xfrm>
          </p:grpSpPr>
          <p:sp>
            <p:nvSpPr>
              <p:cNvPr id="39" name="타원 29"/>
              <p:cNvSpPr>
                <a:spLocks noChangeArrowheads="1"/>
              </p:cNvSpPr>
              <p:nvPr/>
            </p:nvSpPr>
            <p:spPr bwMode="auto">
              <a:xfrm>
                <a:off x="7686000" y="642918"/>
                <a:ext cx="785818" cy="785818"/>
              </a:xfrm>
              <a:prstGeom prst="ellipse">
                <a:avLst/>
              </a:prstGeom>
              <a:solidFill>
                <a:schemeClr val="accent1"/>
              </a:solidFill>
              <a:ln w="25400" algn="ctr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cxnSp>
            <p:nvCxnSpPr>
              <p:cNvPr id="40" name="직선 화살표 연결선 31"/>
              <p:cNvCxnSpPr>
                <a:cxnSpLocks noChangeShapeType="1"/>
              </p:cNvCxnSpPr>
              <p:nvPr/>
            </p:nvCxnSpPr>
            <p:spPr bwMode="auto">
              <a:xfrm rot="5400000">
                <a:off x="7823223" y="392091"/>
                <a:ext cx="500066" cy="1588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1" name="직선 화살표 연결선 3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787504" y="1713694"/>
                <a:ext cx="571504" cy="1588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2" name="직선 화살표 연결선 34"/>
              <p:cNvCxnSpPr>
                <a:cxnSpLocks noChangeShapeType="1"/>
              </p:cNvCxnSpPr>
              <p:nvPr/>
            </p:nvCxnSpPr>
            <p:spPr bwMode="auto">
              <a:xfrm>
                <a:off x="7072330" y="1071546"/>
                <a:ext cx="571504" cy="1588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3" name="직선 화살표 연결선 36"/>
              <p:cNvCxnSpPr>
                <a:cxnSpLocks noChangeShapeType="1"/>
              </p:cNvCxnSpPr>
              <p:nvPr/>
            </p:nvCxnSpPr>
            <p:spPr bwMode="auto">
              <a:xfrm rot="10800000">
                <a:off x="8501090" y="1071546"/>
                <a:ext cx="500034" cy="1588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4" name="직선 화살표 연결선 38"/>
              <p:cNvCxnSpPr>
                <a:cxnSpLocks noChangeShapeType="1"/>
              </p:cNvCxnSpPr>
              <p:nvPr/>
            </p:nvCxnSpPr>
            <p:spPr bwMode="auto">
              <a:xfrm rot="5400000">
                <a:off x="8358214" y="428604"/>
                <a:ext cx="357190" cy="35719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5" name="직선 화살표 연결선 40"/>
              <p:cNvCxnSpPr>
                <a:cxnSpLocks noChangeShapeType="1"/>
              </p:cNvCxnSpPr>
              <p:nvPr/>
            </p:nvCxnSpPr>
            <p:spPr bwMode="auto">
              <a:xfrm>
                <a:off x="7358082" y="500042"/>
                <a:ext cx="428628" cy="285752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6" name="직선 화살표 연결선 4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65239" y="1321579"/>
                <a:ext cx="357190" cy="285752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7" name="직선 화살표 연결선 45"/>
              <p:cNvCxnSpPr>
                <a:cxnSpLocks noChangeShapeType="1"/>
              </p:cNvCxnSpPr>
              <p:nvPr/>
            </p:nvCxnSpPr>
            <p:spPr bwMode="auto">
              <a:xfrm rot="10800000">
                <a:off x="8358214" y="1285860"/>
                <a:ext cx="428628" cy="35719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7929560" y="1714508"/>
              <a:ext cx="857250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ko-KR" sz="2000" dirty="0">
                  <a:solidFill>
                    <a:srgbClr val="000000"/>
                  </a:solidFill>
                  <a:latin typeface="Comic Sans MS" pitchFamily="66" charset="0"/>
                </a:rPr>
                <a:t>shock</a:t>
              </a:r>
            </a:p>
          </p:txBody>
        </p:sp>
        <p:sp>
          <p:nvSpPr>
            <p:cNvPr id="36" name="자유형 41"/>
            <p:cNvSpPr>
              <a:spLocks/>
            </p:cNvSpPr>
            <p:nvPr/>
          </p:nvSpPr>
          <p:spPr bwMode="auto">
            <a:xfrm>
              <a:off x="7429520" y="1857364"/>
              <a:ext cx="483598" cy="216310"/>
            </a:xfrm>
            <a:custGeom>
              <a:avLst/>
              <a:gdLst>
                <a:gd name="T0" fmla="*/ 0 w 483598"/>
                <a:gd name="T1" fmla="*/ 0 h 216310"/>
                <a:gd name="T2" fmla="*/ 19664 w 483598"/>
                <a:gd name="T3" fmla="*/ 58994 h 216310"/>
                <a:gd name="T4" fmla="*/ 49161 w 483598"/>
                <a:gd name="T5" fmla="*/ 117987 h 216310"/>
                <a:gd name="T6" fmla="*/ 78658 w 483598"/>
                <a:gd name="T7" fmla="*/ 127819 h 216310"/>
                <a:gd name="T8" fmla="*/ 176980 w 483598"/>
                <a:gd name="T9" fmla="*/ 167149 h 216310"/>
                <a:gd name="T10" fmla="*/ 255639 w 483598"/>
                <a:gd name="T11" fmla="*/ 147484 h 216310"/>
                <a:gd name="T12" fmla="*/ 285135 w 483598"/>
                <a:gd name="T13" fmla="*/ 127819 h 216310"/>
                <a:gd name="T14" fmla="*/ 344129 w 483598"/>
                <a:gd name="T15" fmla="*/ 108155 h 216310"/>
                <a:gd name="T16" fmla="*/ 422787 w 483598"/>
                <a:gd name="T17" fmla="*/ 117987 h 216310"/>
                <a:gd name="T18" fmla="*/ 462116 w 483598"/>
                <a:gd name="T19" fmla="*/ 176981 h 216310"/>
                <a:gd name="T20" fmla="*/ 481780 w 483598"/>
                <a:gd name="T21" fmla="*/ 216310 h 216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3598"/>
                <a:gd name="T34" fmla="*/ 0 h 216310"/>
                <a:gd name="T35" fmla="*/ 483598 w 483598"/>
                <a:gd name="T36" fmla="*/ 216310 h 2163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3598" h="216310">
                  <a:moveTo>
                    <a:pt x="0" y="0"/>
                  </a:moveTo>
                  <a:lnTo>
                    <a:pt x="19664" y="58994"/>
                  </a:lnTo>
                  <a:cubicBezTo>
                    <a:pt x="26140" y="78422"/>
                    <a:pt x="31837" y="104128"/>
                    <a:pt x="49161" y="117987"/>
                  </a:cubicBezTo>
                  <a:cubicBezTo>
                    <a:pt x="57254" y="124461"/>
                    <a:pt x="68826" y="124542"/>
                    <a:pt x="78658" y="127819"/>
                  </a:cubicBezTo>
                  <a:cubicBezTo>
                    <a:pt x="114807" y="163968"/>
                    <a:pt x="110614" y="171573"/>
                    <a:pt x="176980" y="167149"/>
                  </a:cubicBezTo>
                  <a:cubicBezTo>
                    <a:pt x="203947" y="165351"/>
                    <a:pt x="255639" y="147484"/>
                    <a:pt x="255639" y="147484"/>
                  </a:cubicBezTo>
                  <a:cubicBezTo>
                    <a:pt x="265471" y="140929"/>
                    <a:pt x="274337" y="132618"/>
                    <a:pt x="285135" y="127819"/>
                  </a:cubicBezTo>
                  <a:cubicBezTo>
                    <a:pt x="304077" y="119400"/>
                    <a:pt x="344129" y="108155"/>
                    <a:pt x="344129" y="108155"/>
                  </a:cubicBezTo>
                  <a:cubicBezTo>
                    <a:pt x="370348" y="111432"/>
                    <a:pt x="399963" y="104673"/>
                    <a:pt x="422787" y="117987"/>
                  </a:cubicBezTo>
                  <a:cubicBezTo>
                    <a:pt x="443201" y="129895"/>
                    <a:pt x="449006" y="157316"/>
                    <a:pt x="462116" y="176981"/>
                  </a:cubicBezTo>
                  <a:cubicBezTo>
                    <a:pt x="483598" y="209204"/>
                    <a:pt x="481780" y="194661"/>
                    <a:pt x="481780" y="21631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자유형 42"/>
            <p:cNvSpPr>
              <a:spLocks/>
            </p:cNvSpPr>
            <p:nvPr/>
          </p:nvSpPr>
          <p:spPr bwMode="auto">
            <a:xfrm>
              <a:off x="7429520" y="2071678"/>
              <a:ext cx="144287" cy="335360"/>
            </a:xfrm>
            <a:custGeom>
              <a:avLst/>
              <a:gdLst>
                <a:gd name="T0" fmla="*/ 110849 w 187811"/>
                <a:gd name="T1" fmla="*/ 0 h 471949"/>
                <a:gd name="T2" fmla="*/ 76030 w 187811"/>
                <a:gd name="T3" fmla="*/ 29788 h 471949"/>
                <a:gd name="T4" fmla="*/ 35408 w 187811"/>
                <a:gd name="T5" fmla="*/ 34753 h 471949"/>
                <a:gd name="T6" fmla="*/ 6393 w 187811"/>
                <a:gd name="T7" fmla="*/ 79433 h 471949"/>
                <a:gd name="T8" fmla="*/ 589 w 187811"/>
                <a:gd name="T9" fmla="*/ 94328 h 471949"/>
                <a:gd name="T10" fmla="*/ 17999 w 187811"/>
                <a:gd name="T11" fmla="*/ 124116 h 471949"/>
                <a:gd name="T12" fmla="*/ 41212 w 187811"/>
                <a:gd name="T13" fmla="*/ 158868 h 471949"/>
                <a:gd name="T14" fmla="*/ 76030 w 187811"/>
                <a:gd name="T15" fmla="*/ 178726 h 471949"/>
                <a:gd name="T16" fmla="*/ 76030 w 187811"/>
                <a:gd name="T17" fmla="*/ 223408 h 471949"/>
                <a:gd name="T18" fmla="*/ 58621 w 187811"/>
                <a:gd name="T19" fmla="*/ 233337 h 471949"/>
                <a:gd name="T20" fmla="*/ 41212 w 187811"/>
                <a:gd name="T21" fmla="*/ 238302 h 4719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7811"/>
                <a:gd name="T34" fmla="*/ 0 h 471949"/>
                <a:gd name="T35" fmla="*/ 187811 w 187811"/>
                <a:gd name="T36" fmla="*/ 471949 h 4719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7811" h="471949">
                  <a:moveTo>
                    <a:pt x="187811" y="0"/>
                  </a:moveTo>
                  <a:cubicBezTo>
                    <a:pt x="171017" y="25191"/>
                    <a:pt x="161015" y="47286"/>
                    <a:pt x="128818" y="58994"/>
                  </a:cubicBezTo>
                  <a:cubicBezTo>
                    <a:pt x="107038" y="66914"/>
                    <a:pt x="82934" y="65549"/>
                    <a:pt x="59992" y="68826"/>
                  </a:cubicBezTo>
                  <a:cubicBezTo>
                    <a:pt x="15837" y="112981"/>
                    <a:pt x="34893" y="85130"/>
                    <a:pt x="10831" y="157316"/>
                  </a:cubicBezTo>
                  <a:lnTo>
                    <a:pt x="998" y="186813"/>
                  </a:lnTo>
                  <a:cubicBezTo>
                    <a:pt x="19026" y="240893"/>
                    <a:pt x="0" y="192440"/>
                    <a:pt x="30495" y="245807"/>
                  </a:cubicBezTo>
                  <a:cubicBezTo>
                    <a:pt x="37945" y="258845"/>
                    <a:pt x="56138" y="302658"/>
                    <a:pt x="69824" y="314633"/>
                  </a:cubicBezTo>
                  <a:cubicBezTo>
                    <a:pt x="87610" y="330196"/>
                    <a:pt x="128818" y="353962"/>
                    <a:pt x="128818" y="353962"/>
                  </a:cubicBezTo>
                  <a:cubicBezTo>
                    <a:pt x="145386" y="403666"/>
                    <a:pt x="163875" y="407395"/>
                    <a:pt x="128818" y="442452"/>
                  </a:cubicBezTo>
                  <a:cubicBezTo>
                    <a:pt x="120462" y="450808"/>
                    <a:pt x="109890" y="456831"/>
                    <a:pt x="99321" y="462116"/>
                  </a:cubicBezTo>
                  <a:cubicBezTo>
                    <a:pt x="90051" y="466751"/>
                    <a:pt x="69824" y="471949"/>
                    <a:pt x="69824" y="471949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자유형 44"/>
            <p:cNvSpPr>
              <a:spLocks/>
            </p:cNvSpPr>
            <p:nvPr/>
          </p:nvSpPr>
          <p:spPr bwMode="auto">
            <a:xfrm>
              <a:off x="7643834" y="2143116"/>
              <a:ext cx="285136" cy="168184"/>
            </a:xfrm>
            <a:custGeom>
              <a:avLst/>
              <a:gdLst>
                <a:gd name="T0" fmla="*/ 0 w 285136"/>
                <a:gd name="T1" fmla="*/ 168184 h 168184"/>
                <a:gd name="T2" fmla="*/ 39329 w 285136"/>
                <a:gd name="T3" fmla="*/ 158352 h 168184"/>
                <a:gd name="T4" fmla="*/ 108155 w 285136"/>
                <a:gd name="T5" fmla="*/ 148519 h 168184"/>
                <a:gd name="T6" fmla="*/ 167149 w 285136"/>
                <a:gd name="T7" fmla="*/ 128855 h 168184"/>
                <a:gd name="T8" fmla="*/ 186813 w 285136"/>
                <a:gd name="T9" fmla="*/ 99358 h 168184"/>
                <a:gd name="T10" fmla="*/ 216310 w 285136"/>
                <a:gd name="T11" fmla="*/ 20700 h 168184"/>
                <a:gd name="T12" fmla="*/ 285136 w 285136"/>
                <a:gd name="T13" fmla="*/ 1036 h 168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136"/>
                <a:gd name="T22" fmla="*/ 0 h 168184"/>
                <a:gd name="T23" fmla="*/ 285136 w 285136"/>
                <a:gd name="T24" fmla="*/ 168184 h 168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136" h="168184">
                  <a:moveTo>
                    <a:pt x="0" y="168184"/>
                  </a:moveTo>
                  <a:cubicBezTo>
                    <a:pt x="13110" y="164907"/>
                    <a:pt x="26034" y="160769"/>
                    <a:pt x="39329" y="158352"/>
                  </a:cubicBezTo>
                  <a:cubicBezTo>
                    <a:pt x="62130" y="154206"/>
                    <a:pt x="85574" y="153730"/>
                    <a:pt x="108155" y="148519"/>
                  </a:cubicBezTo>
                  <a:cubicBezTo>
                    <a:pt x="128352" y="143858"/>
                    <a:pt x="167149" y="128855"/>
                    <a:pt x="167149" y="128855"/>
                  </a:cubicBezTo>
                  <a:cubicBezTo>
                    <a:pt x="173704" y="119023"/>
                    <a:pt x="182664" y="110423"/>
                    <a:pt x="186813" y="99358"/>
                  </a:cubicBezTo>
                  <a:cubicBezTo>
                    <a:pt x="195311" y="76695"/>
                    <a:pt x="189957" y="37171"/>
                    <a:pt x="216310" y="20700"/>
                  </a:cubicBezTo>
                  <a:cubicBezTo>
                    <a:pt x="249431" y="0"/>
                    <a:pt x="259158" y="1036"/>
                    <a:pt x="285136" y="1036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8206" name="Line 16"/>
          <p:cNvSpPr>
            <a:spLocks noChangeShapeType="1"/>
          </p:cNvSpPr>
          <p:nvPr/>
        </p:nvSpPr>
        <p:spPr bwMode="auto">
          <a:xfrm flipH="1">
            <a:off x="7085582" y="3988319"/>
            <a:ext cx="609480" cy="66481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5170982" y="4668164"/>
            <a:ext cx="3456384" cy="571504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endParaRPr lang="ko-KR" altLang="en-US"/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5242990" y="4668164"/>
            <a:ext cx="331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ko-KR" sz="2400" b="1" dirty="0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en-US" altLang="ko-KR" sz="2000" b="1" u="sng" dirty="0" smtClean="0">
                <a:solidFill>
                  <a:srgbClr val="FFFFFF"/>
                </a:solidFill>
              </a:rPr>
              <a:t>cascade into turbulence </a:t>
            </a:r>
            <a:endParaRPr lang="en-US" altLang="ko-KR" sz="2000" b="1" u="sng" dirty="0">
              <a:solidFill>
                <a:srgbClr val="FFFFFF"/>
              </a:solidFill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4997350" y="5588585"/>
            <a:ext cx="4104456" cy="7920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endParaRPr lang="ko-KR" altLang="en-US"/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5141366" y="5732601"/>
            <a:ext cx="3888432" cy="5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ko-KR" sz="2000" b="1" u="sng" dirty="0" smtClean="0">
                <a:solidFill>
                  <a:srgbClr val="FFFFFF"/>
                </a:solidFill>
              </a:rPr>
              <a:t>turbulent amp. of mag. fields</a:t>
            </a:r>
          </a:p>
          <a:p>
            <a:pPr>
              <a:lnSpc>
                <a:spcPct val="50000"/>
              </a:lnSpc>
            </a:pPr>
            <a:r>
              <a:rPr lang="en-US" altLang="ko-KR" sz="2000" b="1" u="sng" dirty="0" smtClean="0">
                <a:solidFill>
                  <a:srgbClr val="FFFFFF"/>
                </a:solidFill>
              </a:rPr>
              <a:t>turbulent acceleration of CRs</a:t>
            </a:r>
            <a:endParaRPr lang="en-US" altLang="ko-KR" sz="2000" b="1" u="sng" dirty="0">
              <a:solidFill>
                <a:srgbClr val="FFFFFF"/>
              </a:solidFill>
            </a:endParaRPr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 flipH="1">
            <a:off x="7164288" y="5048154"/>
            <a:ext cx="454966" cy="50405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 flipH="1" flipV="1">
            <a:off x="5123209" y="1246885"/>
            <a:ext cx="576064" cy="76843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1246285" y="33135"/>
            <a:ext cx="6840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en-US" altLang="ko-KR" sz="2400" dirty="0" smtClean="0"/>
              <a:t>Overall picture for cosmological shocks</a:t>
            </a:r>
            <a:endParaRPr kumimoji="0"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xmlns="" val="3655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85720" y="142852"/>
            <a:ext cx="6429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100000"/>
              </a:lnSpc>
              <a:spcBef>
                <a:spcPct val="0"/>
              </a:spcBef>
            </a:pPr>
            <a:r>
              <a:rPr kumimoji="0" lang="en-US" altLang="ko-KR" sz="2400" dirty="0"/>
              <a:t>Spatial distribution of cosmological shocks</a:t>
            </a:r>
          </a:p>
          <a:p>
            <a:pPr latinLnBrk="0">
              <a:lnSpc>
                <a:spcPct val="100000"/>
              </a:lnSpc>
              <a:spcBef>
                <a:spcPct val="0"/>
              </a:spcBef>
            </a:pPr>
            <a:r>
              <a:rPr kumimoji="0" lang="en-US" altLang="ko-KR" sz="2400" dirty="0"/>
              <a:t>in the</a:t>
            </a:r>
            <a:r>
              <a:rPr kumimoji="0" lang="en-US" altLang="ko-KR" sz="2400" dirty="0">
                <a:solidFill>
                  <a:srgbClr val="FFFF00"/>
                </a:solidFill>
              </a:rPr>
              <a:t> </a:t>
            </a:r>
            <a:r>
              <a:rPr kumimoji="0" lang="en-US" altLang="ko-KR" sz="2400" dirty="0"/>
              <a:t>large-scale structure of the universe</a:t>
            </a:r>
          </a:p>
        </p:txBody>
      </p:sp>
      <p:pic>
        <p:nvPicPr>
          <p:cNvPr id="10245" name="Picture 5" descr="Lx_full">
            <a:hlinkHover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293813"/>
            <a:ext cx="449580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Mach-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8" y="1293813"/>
            <a:ext cx="4495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996238" y="3122613"/>
            <a:ext cx="914400" cy="914400"/>
          </a:xfrm>
          <a:prstGeom prst="rect">
            <a:avLst/>
          </a:prstGeom>
          <a:solidFill>
            <a:srgbClr val="CCFFCC">
              <a:alpha val="50195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500438" y="2794000"/>
            <a:ext cx="1019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solidFill>
                  <a:srgbClr val="FF3300"/>
                </a:solidFill>
              </a:rPr>
              <a:t>cluster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481638" y="30464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solidFill>
                  <a:srgbClr val="FF3300"/>
                </a:solidFill>
              </a:rPr>
              <a:t>pancake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853238" y="274161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>
                <a:solidFill>
                  <a:srgbClr val="FF3300"/>
                </a:solidFill>
              </a:rPr>
              <a:t>filament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500438" y="3122613"/>
            <a:ext cx="914400" cy="914400"/>
          </a:xfrm>
          <a:prstGeom prst="rect">
            <a:avLst/>
          </a:prstGeom>
          <a:solidFill>
            <a:srgbClr val="CCFFCC">
              <a:alpha val="50195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14375" y="1079500"/>
            <a:ext cx="3024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 dirty="0">
                <a:ea typeface="HY신명조" pitchFamily="18" charset="-127"/>
              </a:rPr>
              <a:t>X-ray emissivity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857875" y="1008063"/>
            <a:ext cx="223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 dirty="0">
                <a:ea typeface="HY신명조" pitchFamily="18" charset="-127"/>
              </a:rPr>
              <a:t>shock waves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57224" y="5929330"/>
            <a:ext cx="7273925" cy="56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40000"/>
              </a:lnSpc>
            </a:pPr>
            <a:r>
              <a:rPr lang="en-US" altLang="ko-KR" sz="2200" dirty="0">
                <a:solidFill>
                  <a:srgbClr val="0000FF"/>
                </a:solidFill>
              </a:rPr>
              <a:t>rich, complex shock morphology:</a:t>
            </a:r>
          </a:p>
          <a:p>
            <a:pPr algn="l">
              <a:lnSpc>
                <a:spcPct val="40000"/>
              </a:lnSpc>
            </a:pPr>
            <a:r>
              <a:rPr lang="en-US" altLang="ko-KR" sz="2200" dirty="0">
                <a:solidFill>
                  <a:srgbClr val="0000FF"/>
                </a:solidFill>
              </a:rPr>
              <a:t>shocks “reveal” filaments and sheets (low density gas)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857984" y="285728"/>
            <a:ext cx="1962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latinLnBrk="0">
              <a:lnSpc>
                <a:spcPct val="100000"/>
              </a:lnSpc>
              <a:spcBef>
                <a:spcPct val="0"/>
              </a:spcBef>
            </a:pPr>
            <a:r>
              <a:rPr kumimoji="0" lang="en-US" altLang="ko-KR" sz="1800" dirty="0">
                <a:solidFill>
                  <a:srgbClr val="00FF00"/>
                </a:solidFill>
              </a:rPr>
              <a:t>(</a:t>
            </a:r>
            <a:r>
              <a:rPr kumimoji="0" lang="en-US" altLang="ko-KR" sz="1800" dirty="0" err="1" smtClean="0">
                <a:solidFill>
                  <a:srgbClr val="00FF00"/>
                </a:solidFill>
              </a:rPr>
              <a:t>Ryu</a:t>
            </a:r>
            <a:r>
              <a:rPr kumimoji="0" lang="en-US" altLang="ko-KR" sz="1800" dirty="0">
                <a:solidFill>
                  <a:srgbClr val="00FF00"/>
                </a:solidFill>
              </a:rPr>
              <a:t> </a:t>
            </a:r>
            <a:r>
              <a:rPr kumimoji="0" lang="en-US" altLang="ko-KR" sz="1800" dirty="0" smtClean="0">
                <a:solidFill>
                  <a:srgbClr val="00FF00"/>
                </a:solidFill>
              </a:rPr>
              <a:t>et</a:t>
            </a:r>
            <a:r>
              <a:rPr kumimoji="0" lang="ko-KR" altLang="en-US" sz="1800" dirty="0" smtClean="0">
                <a:solidFill>
                  <a:srgbClr val="00FF00"/>
                </a:solidFill>
              </a:rPr>
              <a:t> </a:t>
            </a:r>
            <a:r>
              <a:rPr kumimoji="0" lang="en-US" altLang="ko-KR" sz="1800" dirty="0" smtClean="0">
                <a:solidFill>
                  <a:srgbClr val="00FF00"/>
                </a:solidFill>
              </a:rPr>
              <a:t>al 2003)</a:t>
            </a:r>
            <a:endParaRPr lang="en-US" altLang="ko-KR" sz="1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6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4135" y="1663155"/>
            <a:ext cx="5113337" cy="3025775"/>
            <a:chOff x="113" y="845"/>
            <a:chExt cx="3312" cy="1905"/>
          </a:xfrm>
        </p:grpSpPr>
        <p:sp>
          <p:nvSpPr>
            <p:cNvPr id="3099" name="Rectangle 3"/>
            <p:cNvSpPr>
              <a:spLocks noChangeArrowheads="1"/>
            </p:cNvSpPr>
            <p:nvPr/>
          </p:nvSpPr>
          <p:spPr bwMode="auto">
            <a:xfrm>
              <a:off x="113" y="845"/>
              <a:ext cx="3312" cy="1905"/>
            </a:xfrm>
            <a:prstGeom prst="rect">
              <a:avLst/>
            </a:prstGeom>
            <a:noFill/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00" name="Arc 4"/>
            <p:cNvSpPr>
              <a:spLocks/>
            </p:cNvSpPr>
            <p:nvPr/>
          </p:nvSpPr>
          <p:spPr bwMode="auto">
            <a:xfrm flipH="1">
              <a:off x="1074" y="1163"/>
              <a:ext cx="1695" cy="1541"/>
            </a:xfrm>
            <a:custGeom>
              <a:avLst/>
              <a:gdLst>
                <a:gd name="T0" fmla="*/ 0 w 22831"/>
                <a:gd name="T1" fmla="*/ 0 h 21600"/>
                <a:gd name="T2" fmla="*/ 0 w 22831"/>
                <a:gd name="T3" fmla="*/ 0 h 21600"/>
                <a:gd name="T4" fmla="*/ 0 w 2283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831"/>
                <a:gd name="T10" fmla="*/ 0 h 21600"/>
                <a:gd name="T11" fmla="*/ 22831 w 2283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31" h="21600" fill="none" extrusionOk="0">
                  <a:moveTo>
                    <a:pt x="0" y="35"/>
                  </a:moveTo>
                  <a:cubicBezTo>
                    <a:pt x="409" y="11"/>
                    <a:pt x="820" y="-1"/>
                    <a:pt x="1231" y="0"/>
                  </a:cubicBezTo>
                  <a:cubicBezTo>
                    <a:pt x="13160" y="0"/>
                    <a:pt x="22831" y="9670"/>
                    <a:pt x="22831" y="21600"/>
                  </a:cubicBezTo>
                </a:path>
                <a:path w="22831" h="21600" stroke="0" extrusionOk="0">
                  <a:moveTo>
                    <a:pt x="0" y="35"/>
                  </a:moveTo>
                  <a:cubicBezTo>
                    <a:pt x="409" y="11"/>
                    <a:pt x="820" y="-1"/>
                    <a:pt x="1231" y="0"/>
                  </a:cubicBezTo>
                  <a:cubicBezTo>
                    <a:pt x="13160" y="0"/>
                    <a:pt x="22831" y="9670"/>
                    <a:pt x="22831" y="21600"/>
                  </a:cubicBezTo>
                  <a:lnTo>
                    <a:pt x="1231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01" name="Line 5"/>
            <p:cNvSpPr>
              <a:spLocks noChangeShapeType="1"/>
            </p:cNvSpPr>
            <p:nvPr/>
          </p:nvSpPr>
          <p:spPr bwMode="auto">
            <a:xfrm>
              <a:off x="861" y="1253"/>
              <a:ext cx="1175" cy="45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3102" name="Line 6"/>
            <p:cNvSpPr>
              <a:spLocks noChangeShapeType="1"/>
            </p:cNvSpPr>
            <p:nvPr/>
          </p:nvSpPr>
          <p:spPr bwMode="auto">
            <a:xfrm>
              <a:off x="487" y="1480"/>
              <a:ext cx="1175" cy="44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3103" name="Line 7"/>
            <p:cNvSpPr>
              <a:spLocks noChangeShapeType="1"/>
            </p:cNvSpPr>
            <p:nvPr/>
          </p:nvSpPr>
          <p:spPr bwMode="auto">
            <a:xfrm>
              <a:off x="274" y="1706"/>
              <a:ext cx="1175" cy="45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3104" name="Line 8"/>
            <p:cNvSpPr>
              <a:spLocks noChangeShapeType="1"/>
            </p:cNvSpPr>
            <p:nvPr/>
          </p:nvSpPr>
          <p:spPr bwMode="auto">
            <a:xfrm>
              <a:off x="2036" y="1298"/>
              <a:ext cx="1069" cy="182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3105" name="Line 9"/>
            <p:cNvSpPr>
              <a:spLocks noChangeShapeType="1"/>
            </p:cNvSpPr>
            <p:nvPr/>
          </p:nvSpPr>
          <p:spPr bwMode="auto">
            <a:xfrm>
              <a:off x="1662" y="1524"/>
              <a:ext cx="1176" cy="228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3106" name="Line 10"/>
            <p:cNvSpPr>
              <a:spLocks noChangeShapeType="1"/>
            </p:cNvSpPr>
            <p:nvPr/>
          </p:nvSpPr>
          <p:spPr bwMode="auto">
            <a:xfrm>
              <a:off x="1449" y="1752"/>
              <a:ext cx="1122" cy="363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ko-KR" altLang="en-US"/>
            </a:p>
          </p:txBody>
        </p:sp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380" y="935"/>
            <a:ext cx="802" cy="258"/>
          </p:xfrm>
          <a:graphic>
            <a:graphicData uri="http://schemas.openxmlformats.org/presentationml/2006/ole">
              <p:oleObj spid="_x0000_s92973" name="Equation" r:id="rId3" imgW="15022080" imgH="5672520" progId="Equation.3">
                <p:embed/>
              </p:oleObj>
            </a:graphicData>
          </a:graphic>
        </p:graphicFrame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2143" y="1706"/>
            <a:ext cx="823" cy="258"/>
          </p:xfrm>
          <a:graphic>
            <a:graphicData uri="http://schemas.openxmlformats.org/presentationml/2006/ole">
              <p:oleObj spid="_x0000_s92974" name="Equation" r:id="rId4" imgW="15428520" imgH="5672520" progId="Equation.3">
                <p:embed/>
              </p:oleObj>
            </a:graphicData>
          </a:graphic>
        </p:graphicFrame>
        <p:sp>
          <p:nvSpPr>
            <p:cNvPr id="3107" name="Text Box 13"/>
            <p:cNvSpPr txBox="1">
              <a:spLocks noChangeArrowheads="1"/>
            </p:cNvSpPr>
            <p:nvPr/>
          </p:nvSpPr>
          <p:spPr bwMode="auto">
            <a:xfrm>
              <a:off x="2089" y="889"/>
              <a:ext cx="1175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ko-KR" sz="1800"/>
                <a:t>curved shock</a:t>
              </a:r>
            </a:p>
          </p:txBody>
        </p:sp>
        <p:sp>
          <p:nvSpPr>
            <p:cNvPr id="3108" name="Text Box 14"/>
            <p:cNvSpPr txBox="1">
              <a:spLocks noChangeArrowheads="1"/>
            </p:cNvSpPr>
            <p:nvPr/>
          </p:nvSpPr>
          <p:spPr bwMode="auto">
            <a:xfrm>
              <a:off x="969" y="2297"/>
              <a:ext cx="1958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800">
                  <a:solidFill>
                    <a:srgbClr val="0000FF"/>
                  </a:solidFill>
                </a:rPr>
                <a:t>different jump of</a:t>
              </a:r>
              <a:r>
                <a:rPr lang="en-US" altLang="ko-KR" sz="180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altLang="ko-KR" sz="1800" i="1">
                  <a:solidFill>
                    <a:srgbClr val="0000FF"/>
                  </a:solidFill>
                  <a:latin typeface="Times New Roman" pitchFamily="18" charset="0"/>
                </a:rPr>
                <a:t>B </a:t>
              </a:r>
              <a:r>
                <a:rPr lang="en-US" altLang="ko-KR" sz="1800">
                  <a:solidFill>
                    <a:srgbClr val="0000FF"/>
                  </a:solidFill>
                  <a:latin typeface="Times New Roman" pitchFamily="18" charset="0"/>
                </a:rPr>
                <a:t>(</a:t>
              </a:r>
              <a:r>
                <a:rPr lang="en-US" altLang="ko-KR" sz="1800">
                  <a:solidFill>
                    <a:srgbClr val="0000FF"/>
                  </a:solidFill>
                </a:rPr>
                <a:t>Bernoulli function)</a:t>
              </a:r>
              <a:r>
                <a:rPr lang="en-US" altLang="ko-KR"/>
                <a:t> </a:t>
              </a:r>
            </a:p>
          </p:txBody>
        </p:sp>
      </p:grpSp>
      <p:sp>
        <p:nvSpPr>
          <p:cNvPr id="3084" name="Text Box 15"/>
          <p:cNvSpPr txBox="1">
            <a:spLocks noChangeArrowheads="1"/>
          </p:cNvSpPr>
          <p:nvPr/>
        </p:nvSpPr>
        <p:spPr bwMode="auto">
          <a:xfrm>
            <a:off x="5746247" y="2887117"/>
            <a:ext cx="32766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latinLnBrk="0">
              <a:lnSpc>
                <a:spcPct val="11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ko-KR" sz="2000">
                <a:solidFill>
                  <a:srgbClr val="FF00FF"/>
                </a:solidFill>
              </a:rPr>
              <a:t>preshock density</a:t>
            </a:r>
          </a:p>
          <a:p>
            <a:pPr algn="l" latinLnBrk="0">
              <a:lnSpc>
                <a:spcPct val="11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ko-KR" sz="2000">
                <a:solidFill>
                  <a:srgbClr val="FF00FF"/>
                </a:solidFill>
              </a:rPr>
              <a:t>postshock density</a:t>
            </a:r>
          </a:p>
          <a:p>
            <a:pPr algn="l" latinLnBrk="0">
              <a:lnSpc>
                <a:spcPct val="11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ko-KR" sz="2000">
                <a:solidFill>
                  <a:srgbClr val="FF00FF"/>
                </a:solidFill>
              </a:rPr>
              <a:t>preshock flow speed</a:t>
            </a:r>
          </a:p>
          <a:p>
            <a:pPr algn="l" latinLnBrk="0">
              <a:lnSpc>
                <a:spcPct val="11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ko-KR" sz="2000">
                <a:solidFill>
                  <a:srgbClr val="FF00FF"/>
                </a:solidFill>
              </a:rPr>
              <a:t>unit normal to shock surf.</a:t>
            </a:r>
          </a:p>
          <a:p>
            <a:pPr algn="l" latinLnBrk="0">
              <a:lnSpc>
                <a:spcPct val="11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ko-KR" sz="2000">
                <a:solidFill>
                  <a:srgbClr val="FF00FF"/>
                </a:solidFill>
              </a:rPr>
              <a:t>curvature radius of surf.</a:t>
            </a:r>
          </a:p>
        </p:txBody>
      </p:sp>
      <p:sp>
        <p:nvSpPr>
          <p:cNvPr id="3085" name="Text Box 16"/>
          <p:cNvSpPr txBox="1">
            <a:spLocks noChangeArrowheads="1"/>
          </p:cNvSpPr>
          <p:nvPr/>
        </p:nvSpPr>
        <p:spPr bwMode="auto">
          <a:xfrm>
            <a:off x="1403648" y="548680"/>
            <a:ext cx="635798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ko-KR" sz="2400" dirty="0" err="1"/>
              <a:t>Vorticity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generated </a:t>
            </a:r>
            <a:r>
              <a:rPr lang="en-US" altLang="ko-KR" sz="2400" dirty="0"/>
              <a:t>at cosmological shocks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882429852"/>
              </p:ext>
            </p:extLst>
          </p:nvPr>
        </p:nvGraphicFramePr>
        <p:xfrm>
          <a:off x="5614485" y="1807617"/>
          <a:ext cx="3036887" cy="993775"/>
        </p:xfrm>
        <a:graphic>
          <a:graphicData uri="http://schemas.openxmlformats.org/presentationml/2006/ole">
            <p:oleObj spid="_x0000_s92975" name="Equation" r:id="rId5" imgW="44685720" imgH="1460628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055073665"/>
              </p:ext>
            </p:extLst>
          </p:nvPr>
        </p:nvGraphicFramePr>
        <p:xfrm>
          <a:off x="5471610" y="2887117"/>
          <a:ext cx="354012" cy="430213"/>
        </p:xfrm>
        <a:graphic>
          <a:graphicData uri="http://schemas.openxmlformats.org/presentationml/2006/ole">
            <p:oleObj spid="_x0000_s92976" name="Equation" r:id="rId6" imgW="5676120" imgH="689076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551628042"/>
              </p:ext>
            </p:extLst>
          </p:nvPr>
        </p:nvGraphicFramePr>
        <p:xfrm>
          <a:off x="5457322" y="3174455"/>
          <a:ext cx="381000" cy="431800"/>
        </p:xfrm>
        <a:graphic>
          <a:graphicData uri="http://schemas.openxmlformats.org/presentationml/2006/ole">
            <p:oleObj spid="_x0000_s92977" name="Equation" r:id="rId7" imgW="6082560" imgH="689076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79637877"/>
              </p:ext>
            </p:extLst>
          </p:nvPr>
        </p:nvGraphicFramePr>
        <p:xfrm>
          <a:off x="5530347" y="3536405"/>
          <a:ext cx="328613" cy="431800"/>
        </p:xfrm>
        <a:graphic>
          <a:graphicData uri="http://schemas.openxmlformats.org/presentationml/2006/ole">
            <p:oleObj spid="_x0000_s92978" name="Equation" r:id="rId8" imgW="5269680" imgH="689076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2590058"/>
              </p:ext>
            </p:extLst>
          </p:nvPr>
        </p:nvGraphicFramePr>
        <p:xfrm>
          <a:off x="5525585" y="4255542"/>
          <a:ext cx="320675" cy="347663"/>
        </p:xfrm>
        <a:graphic>
          <a:graphicData uri="http://schemas.openxmlformats.org/presentationml/2006/ole">
            <p:oleObj spid="_x0000_s92979" name="Equation" r:id="rId9" imgW="4863600" imgH="5266440" progId="Equation.3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950288"/>
              </p:ext>
            </p:extLst>
          </p:nvPr>
        </p:nvGraphicFramePr>
        <p:xfrm>
          <a:off x="5530347" y="3895180"/>
          <a:ext cx="257175" cy="360362"/>
        </p:xfrm>
        <a:graphic>
          <a:graphicData uri="http://schemas.openxmlformats.org/presentationml/2006/ole">
            <p:oleObj spid="_x0000_s92980" name="Equation" r:id="rId10" imgW="4050720" imgH="5672520" progId="Equation.3">
              <p:embed/>
            </p:oleObj>
          </a:graphicData>
        </a:graphic>
      </p:graphicFrame>
      <p:sp>
        <p:nvSpPr>
          <p:cNvPr id="3086" name="Text Box 23"/>
          <p:cNvSpPr txBox="1">
            <a:spLocks noChangeArrowheads="1"/>
          </p:cNvSpPr>
          <p:nvPr/>
        </p:nvSpPr>
        <p:spPr bwMode="auto">
          <a:xfrm>
            <a:off x="6106610" y="1375817"/>
            <a:ext cx="1909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ko-KR" sz="2000">
                <a:solidFill>
                  <a:srgbClr val="0000FF"/>
                </a:solidFill>
              </a:rPr>
              <a:t>at postshock</a:t>
            </a:r>
          </a:p>
        </p:txBody>
      </p:sp>
      <p:sp>
        <p:nvSpPr>
          <p:cNvPr id="3087" name="Line 24"/>
          <p:cNvSpPr>
            <a:spLocks noChangeShapeType="1"/>
          </p:cNvSpPr>
          <p:nvPr/>
        </p:nvSpPr>
        <p:spPr bwMode="auto">
          <a:xfrm>
            <a:off x="5603372" y="1591717"/>
            <a:ext cx="504825" cy="0"/>
          </a:xfrm>
          <a:prstGeom prst="line">
            <a:avLst/>
          </a:prstGeom>
          <a:noFill/>
          <a:ln w="50800" cmpd="dbl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88" name="Text Box 25"/>
          <p:cNvSpPr txBox="1">
            <a:spLocks noChangeArrowheads="1"/>
          </p:cNvSpPr>
          <p:nvPr/>
        </p:nvSpPr>
        <p:spPr bwMode="auto">
          <a:xfrm>
            <a:off x="1355222" y="1159917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ko-KR" sz="2000">
                <a:solidFill>
                  <a:srgbClr val="FF00FF"/>
                </a:solidFill>
              </a:rPr>
              <a:t>directly at curved shocks</a:t>
            </a:r>
          </a:p>
        </p:txBody>
      </p:sp>
      <p:sp>
        <p:nvSpPr>
          <p:cNvPr id="3089" name="Text Box 26"/>
          <p:cNvSpPr txBox="1">
            <a:spLocks noChangeArrowheads="1"/>
          </p:cNvSpPr>
          <p:nvPr/>
        </p:nvSpPr>
        <p:spPr bwMode="auto">
          <a:xfrm>
            <a:off x="1426511" y="5119539"/>
            <a:ext cx="2951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ko-KR" sz="2000" dirty="0">
                <a:solidFill>
                  <a:srgbClr val="FF00FF"/>
                </a:solidFill>
              </a:rPr>
              <a:t>by the </a:t>
            </a:r>
            <a:r>
              <a:rPr lang="en-US" altLang="ko-KR" sz="2000" dirty="0" err="1">
                <a:solidFill>
                  <a:srgbClr val="FF00FF"/>
                </a:solidFill>
              </a:rPr>
              <a:t>baroclinic</a:t>
            </a:r>
            <a:r>
              <a:rPr lang="en-US" altLang="ko-KR" sz="2000" dirty="0">
                <a:solidFill>
                  <a:srgbClr val="FF00FF"/>
                </a:solidFill>
              </a:rPr>
              <a:t> term</a:t>
            </a: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095561"/>
              </p:ext>
            </p:extLst>
          </p:nvPr>
        </p:nvGraphicFramePr>
        <p:xfrm>
          <a:off x="1571122" y="5480051"/>
          <a:ext cx="2452688" cy="911225"/>
        </p:xfrm>
        <a:graphic>
          <a:graphicData uri="http://schemas.openxmlformats.org/presentationml/2006/ole">
            <p:oleObj spid="_x0000_s92981" name="Equation" r:id="rId11" imgW="36152280" imgH="13388040" progId="Equation.3">
              <p:embed/>
            </p:oleObj>
          </a:graphicData>
        </a:graphic>
      </p:graphicFrame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11210" y="5046663"/>
            <a:ext cx="3814762" cy="757238"/>
            <a:chOff x="3107" y="3112"/>
            <a:chExt cx="2403" cy="477"/>
          </a:xfrm>
        </p:grpSpPr>
        <p:sp>
          <p:nvSpPr>
            <p:cNvPr id="3095" name="Line 29"/>
            <p:cNvSpPr>
              <a:spLocks noChangeShapeType="1"/>
            </p:cNvSpPr>
            <p:nvPr/>
          </p:nvSpPr>
          <p:spPr bwMode="auto">
            <a:xfrm>
              <a:off x="3107" y="3339"/>
              <a:ext cx="1406" cy="136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3096" name="Line 30"/>
            <p:cNvSpPr>
              <a:spLocks noChangeShapeType="1"/>
            </p:cNvSpPr>
            <p:nvPr/>
          </p:nvSpPr>
          <p:spPr bwMode="auto">
            <a:xfrm flipV="1">
              <a:off x="3107" y="3249"/>
              <a:ext cx="1406" cy="317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3097" name="Text Box 31"/>
            <p:cNvSpPr txBox="1">
              <a:spLocks noChangeArrowheads="1"/>
            </p:cNvSpPr>
            <p:nvPr/>
          </p:nvSpPr>
          <p:spPr bwMode="auto">
            <a:xfrm>
              <a:off x="4558" y="3112"/>
              <a:ext cx="9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ko-KR" sz="2000"/>
                <a:t>constant </a:t>
              </a:r>
              <a:r>
                <a:rPr lang="en-US" altLang="ko-KR" sz="2000" i="1">
                  <a:latin typeface="Symbol" pitchFamily="18" charset="2"/>
                </a:rPr>
                <a:t>r</a:t>
              </a:r>
            </a:p>
          </p:txBody>
        </p:sp>
        <p:sp>
          <p:nvSpPr>
            <p:cNvPr id="3098" name="Text Box 32"/>
            <p:cNvSpPr txBox="1">
              <a:spLocks noChangeArrowheads="1"/>
            </p:cNvSpPr>
            <p:nvPr/>
          </p:nvSpPr>
          <p:spPr bwMode="auto">
            <a:xfrm>
              <a:off x="4558" y="3339"/>
              <a:ext cx="9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ko-KR" sz="2000"/>
                <a:t>constant </a:t>
              </a:r>
              <a:r>
                <a:rPr lang="en-US" altLang="ko-KR" sz="2000" i="1"/>
                <a:t>p</a:t>
              </a:r>
            </a:p>
          </p:txBody>
        </p:sp>
      </p:grpSp>
      <p:sp>
        <p:nvSpPr>
          <p:cNvPr id="3091" name="Text Box 33"/>
          <p:cNvSpPr txBox="1">
            <a:spLocks noChangeArrowheads="1"/>
          </p:cNvSpPr>
          <p:nvPr/>
        </p:nvSpPr>
        <p:spPr bwMode="auto">
          <a:xfrm>
            <a:off x="5171572" y="4830763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ko-KR" sz="2000">
                <a:solidFill>
                  <a:srgbClr val="0000FF"/>
                </a:solidFill>
              </a:rPr>
              <a:t>baroclinity</a:t>
            </a:r>
          </a:p>
        </p:txBody>
      </p:sp>
      <p:sp>
        <p:nvSpPr>
          <p:cNvPr id="3092" name="Text Box 34"/>
          <p:cNvSpPr txBox="1">
            <a:spLocks noChangeArrowheads="1"/>
          </p:cNvSpPr>
          <p:nvPr/>
        </p:nvSpPr>
        <p:spPr bwMode="auto">
          <a:xfrm>
            <a:off x="5819272" y="5911851"/>
            <a:ext cx="3132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ko-KR" sz="2000">
                <a:solidFill>
                  <a:srgbClr val="0000FF"/>
                </a:solidFill>
              </a:rPr>
              <a:t>due to entropy variation induced at shocks</a:t>
            </a:r>
          </a:p>
        </p:txBody>
      </p:sp>
      <p:sp>
        <p:nvSpPr>
          <p:cNvPr id="3093" name="Line 35"/>
          <p:cNvSpPr>
            <a:spLocks noChangeShapeType="1"/>
          </p:cNvSpPr>
          <p:nvPr/>
        </p:nvSpPr>
        <p:spPr bwMode="auto">
          <a:xfrm flipH="1">
            <a:off x="5171572" y="6199188"/>
            <a:ext cx="649288" cy="0"/>
          </a:xfrm>
          <a:prstGeom prst="line">
            <a:avLst/>
          </a:prstGeom>
          <a:noFill/>
          <a:ln w="50800" cmpd="dbl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3573409" y="0"/>
            <a:ext cx="2172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dirty="0" smtClean="0"/>
              <a:t>Turbulence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xmlns="" val="1230779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ncomp-stn-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6938962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04248" y="142875"/>
            <a:ext cx="244827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kumimoji="0" lang="en-US" altLang="ko-KR" sz="2400" dirty="0">
                <a:solidFill>
                  <a:srgbClr val="FF0000"/>
                </a:solidFill>
                <a:latin typeface="Comic Sans MS" pitchFamily="66" charset="0"/>
              </a:rPr>
              <a:t>Simulation </a:t>
            </a:r>
            <a:r>
              <a:rPr kumimoji="0" lang="en-US" altLang="ko-KR" sz="2400" dirty="0" smtClean="0">
                <a:solidFill>
                  <a:srgbClr val="FF0000"/>
                </a:solidFill>
                <a:latin typeface="Comic Sans MS" pitchFamily="66" charset="0"/>
              </a:rPr>
              <a:t>of turbulence dynamo or small scale dynamo (incompressible MHD)</a:t>
            </a:r>
            <a:endParaRPr kumimoji="0" lang="en-US" altLang="ko-K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7092950" y="4868863"/>
            <a:ext cx="20510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kumimoji="0" lang="en-US" altLang="ko-KR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kumimoji="0" lang="en-US" altLang="ko-KR" baseline="-25000">
                <a:solidFill>
                  <a:srgbClr val="FF0000"/>
                </a:solidFill>
                <a:latin typeface="Comic Sans MS" pitchFamily="66" charset="0"/>
              </a:rPr>
              <a:t>mag</a:t>
            </a:r>
            <a:r>
              <a:rPr kumimoji="0" lang="en-US" altLang="ko-KR">
                <a:solidFill>
                  <a:srgbClr val="FF0000"/>
                </a:solidFill>
                <a:latin typeface="Comic Sans MS" pitchFamily="66" charset="0"/>
              </a:rPr>
              <a:t> ~ 2/3 E</a:t>
            </a:r>
            <a:r>
              <a:rPr kumimoji="0" lang="en-US" altLang="ko-KR" baseline="-25000">
                <a:solidFill>
                  <a:srgbClr val="FF0000"/>
                </a:solidFill>
                <a:latin typeface="Comic Sans MS" pitchFamily="66" charset="0"/>
              </a:rPr>
              <a:t>kin</a:t>
            </a:r>
          </a:p>
          <a:p>
            <a:pPr algn="l" eaLnBrk="1" hangingPunct="1">
              <a:lnSpc>
                <a:spcPct val="100000"/>
              </a:lnSpc>
            </a:pPr>
            <a:r>
              <a:rPr kumimoji="0" lang="en-US" altLang="ko-KR">
                <a:solidFill>
                  <a:srgbClr val="0000FF"/>
                </a:solidFill>
                <a:latin typeface="Comic Sans MS" pitchFamily="66" charset="0"/>
              </a:rPr>
              <a:t>at saturation</a:t>
            </a:r>
            <a:endParaRPr kumimoji="0" lang="en-US" altLang="ko-KR">
              <a:latin typeface="Comic Sans MS" pitchFamily="66" charset="0"/>
            </a:endParaRPr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3929063" y="6430963"/>
            <a:ext cx="172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kumimoji="0" lang="en-US" altLang="ko-KR" sz="2200">
                <a:solidFill>
                  <a:srgbClr val="FF00FF"/>
                </a:solidFill>
                <a:latin typeface="Comic Sans MS" pitchFamily="66" charset="0"/>
              </a:rPr>
              <a:t>t/t</a:t>
            </a:r>
            <a:r>
              <a:rPr kumimoji="0" lang="en-US" altLang="ko-KR" sz="2200" baseline="-25000">
                <a:solidFill>
                  <a:srgbClr val="FF00FF"/>
                </a:solidFill>
                <a:latin typeface="Comic Sans MS" pitchFamily="66" charset="0"/>
              </a:rPr>
              <a:t>turn-over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1979613" y="5949950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kumimoji="0" lang="en-US" altLang="ko-KR">
                <a:solidFill>
                  <a:srgbClr val="FF00FF"/>
                </a:solidFill>
                <a:latin typeface="Comic Sans MS" pitchFamily="66" charset="0"/>
              </a:rPr>
              <a:t>20</a:t>
            </a:r>
            <a:endParaRPr kumimoji="0" lang="en-US" altLang="ko-KR" baseline="-2500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3563938" y="5949950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kumimoji="0" lang="en-US" altLang="ko-KR">
                <a:solidFill>
                  <a:srgbClr val="FF00FF"/>
                </a:solidFill>
                <a:latin typeface="Comic Sans MS" pitchFamily="66" charset="0"/>
              </a:rPr>
              <a:t>40</a:t>
            </a:r>
            <a:endParaRPr kumimoji="0" lang="en-US" altLang="ko-KR" baseline="-2500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19464" name="Text Box 14"/>
          <p:cNvSpPr txBox="1">
            <a:spLocks noChangeArrowheads="1"/>
          </p:cNvSpPr>
          <p:nvPr/>
        </p:nvSpPr>
        <p:spPr bwMode="auto">
          <a:xfrm>
            <a:off x="5148263" y="5949950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kumimoji="0" lang="en-US" altLang="ko-KR">
                <a:solidFill>
                  <a:srgbClr val="FF00FF"/>
                </a:solidFill>
                <a:latin typeface="Comic Sans MS" pitchFamily="66" charset="0"/>
              </a:rPr>
              <a:t>60</a:t>
            </a:r>
            <a:endParaRPr kumimoji="0" lang="en-US" altLang="ko-KR" baseline="-2500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19465" name="Text Box 15"/>
          <p:cNvSpPr txBox="1">
            <a:spLocks noChangeArrowheads="1"/>
          </p:cNvSpPr>
          <p:nvPr/>
        </p:nvSpPr>
        <p:spPr bwMode="auto">
          <a:xfrm>
            <a:off x="6588125" y="5949950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kumimoji="0" lang="en-US" altLang="ko-KR">
                <a:solidFill>
                  <a:srgbClr val="FF00FF"/>
                </a:solidFill>
                <a:latin typeface="Comic Sans MS" pitchFamily="66" charset="0"/>
              </a:rPr>
              <a:t>80</a:t>
            </a:r>
            <a:endParaRPr kumimoji="0" lang="en-US" altLang="ko-KR" baseline="-2500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19466" name="Text Box 16"/>
          <p:cNvSpPr txBox="1">
            <a:spLocks noChangeArrowheads="1"/>
          </p:cNvSpPr>
          <p:nvPr/>
        </p:nvSpPr>
        <p:spPr bwMode="auto">
          <a:xfrm>
            <a:off x="7019925" y="6092825"/>
            <a:ext cx="2124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kumimoji="0" lang="en-US" altLang="ko-KR" sz="2200">
                <a:solidFill>
                  <a:srgbClr val="FF00FF"/>
                </a:solidFill>
                <a:latin typeface="Comic Sans MS" pitchFamily="66" charset="0"/>
              </a:rPr>
              <a:t>t</a:t>
            </a:r>
            <a:r>
              <a:rPr kumimoji="0" lang="en-US" altLang="ko-KR" sz="2200" baseline="-25000">
                <a:solidFill>
                  <a:srgbClr val="FF00FF"/>
                </a:solidFill>
                <a:latin typeface="Comic Sans MS" pitchFamily="66" charset="0"/>
              </a:rPr>
              <a:t>turn-over </a:t>
            </a:r>
            <a:r>
              <a:rPr kumimoji="0" lang="en-US" altLang="ko-KR" sz="2200">
                <a:solidFill>
                  <a:srgbClr val="FF00FF"/>
                </a:solidFill>
                <a:latin typeface="Comic Sans MS" pitchFamily="66" charset="0"/>
              </a:rPr>
              <a:t>~ 1/</a:t>
            </a:r>
            <a:r>
              <a:rPr kumimoji="0" lang="en-US" altLang="ko-KR" sz="2200">
                <a:solidFill>
                  <a:srgbClr val="FF00FF"/>
                </a:solidFill>
                <a:latin typeface="Symbol" pitchFamily="18" charset="2"/>
              </a:rPr>
              <a:t>w</a:t>
            </a:r>
          </a:p>
        </p:txBody>
      </p:sp>
      <p:grpSp>
        <p:nvGrpSpPr>
          <p:cNvPr id="19467" name="Group 31"/>
          <p:cNvGrpSpPr>
            <a:grpSpLocks/>
          </p:cNvGrpSpPr>
          <p:nvPr/>
        </p:nvGrpSpPr>
        <p:grpSpPr bwMode="auto">
          <a:xfrm>
            <a:off x="6948488" y="2708275"/>
            <a:ext cx="2376487" cy="1795463"/>
            <a:chOff x="4377" y="1706"/>
            <a:chExt cx="1497" cy="1131"/>
          </a:xfrm>
        </p:grpSpPr>
        <p:sp>
          <p:nvSpPr>
            <p:cNvPr id="19475" name="AutoShape 5" descr="화강암"/>
            <p:cNvSpPr>
              <a:spLocks noChangeArrowheads="1"/>
            </p:cNvSpPr>
            <p:nvPr/>
          </p:nvSpPr>
          <p:spPr bwMode="auto">
            <a:xfrm>
              <a:off x="4532" y="1797"/>
              <a:ext cx="1137" cy="998"/>
            </a:xfrm>
            <a:prstGeom prst="cube">
              <a:avLst>
                <a:gd name="adj" fmla="val 25000"/>
              </a:avLst>
            </a:prstGeom>
            <a:blipFill dpi="0" rotWithShape="1">
              <a:blip r:embed="rId3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476" name="Line 6"/>
            <p:cNvSpPr>
              <a:spLocks noChangeShapeType="1"/>
            </p:cNvSpPr>
            <p:nvPr/>
          </p:nvSpPr>
          <p:spPr bwMode="auto">
            <a:xfrm>
              <a:off x="4377" y="2695"/>
              <a:ext cx="121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77" name="Line 7"/>
            <p:cNvSpPr>
              <a:spLocks noChangeShapeType="1"/>
            </p:cNvSpPr>
            <p:nvPr/>
          </p:nvSpPr>
          <p:spPr bwMode="auto">
            <a:xfrm>
              <a:off x="4377" y="2521"/>
              <a:ext cx="121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78" name="Line 8"/>
            <p:cNvSpPr>
              <a:spLocks noChangeShapeType="1"/>
            </p:cNvSpPr>
            <p:nvPr/>
          </p:nvSpPr>
          <p:spPr bwMode="auto">
            <a:xfrm>
              <a:off x="4377" y="2346"/>
              <a:ext cx="121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79" name="Line 9"/>
            <p:cNvSpPr>
              <a:spLocks noChangeShapeType="1"/>
            </p:cNvSpPr>
            <p:nvPr/>
          </p:nvSpPr>
          <p:spPr bwMode="auto">
            <a:xfrm>
              <a:off x="4377" y="2171"/>
              <a:ext cx="121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9480" name="Group 20"/>
            <p:cNvGrpSpPr>
              <a:grpSpLocks/>
            </p:cNvGrpSpPr>
            <p:nvPr/>
          </p:nvGrpSpPr>
          <p:grpSpPr bwMode="auto">
            <a:xfrm>
              <a:off x="5057" y="2160"/>
              <a:ext cx="318" cy="318"/>
              <a:chOff x="4558" y="3702"/>
              <a:chExt cx="318" cy="318"/>
            </a:xfrm>
          </p:grpSpPr>
          <p:sp>
            <p:nvSpPr>
              <p:cNvPr id="19491" name="Oval 17"/>
              <p:cNvSpPr>
                <a:spLocks noChangeArrowheads="1"/>
              </p:cNvSpPr>
              <p:nvPr/>
            </p:nvSpPr>
            <p:spPr bwMode="auto">
              <a:xfrm>
                <a:off x="4558" y="3702"/>
                <a:ext cx="318" cy="318"/>
              </a:xfrm>
              <a:prstGeom prst="ellips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9492" name="Line 18"/>
              <p:cNvSpPr>
                <a:spLocks noChangeShapeType="1"/>
              </p:cNvSpPr>
              <p:nvPr/>
            </p:nvSpPr>
            <p:spPr bwMode="auto">
              <a:xfrm>
                <a:off x="4876" y="383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493" name="Line 19"/>
              <p:cNvSpPr>
                <a:spLocks noChangeShapeType="1"/>
              </p:cNvSpPr>
              <p:nvPr/>
            </p:nvSpPr>
            <p:spPr bwMode="auto">
              <a:xfrm flipV="1">
                <a:off x="4558" y="3793"/>
                <a:ext cx="0" cy="9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9481" name="Group 21"/>
            <p:cNvGrpSpPr>
              <a:grpSpLocks/>
            </p:cNvGrpSpPr>
            <p:nvPr/>
          </p:nvGrpSpPr>
          <p:grpSpPr bwMode="auto">
            <a:xfrm>
              <a:off x="4604" y="2069"/>
              <a:ext cx="318" cy="318"/>
              <a:chOff x="4558" y="3702"/>
              <a:chExt cx="318" cy="318"/>
            </a:xfrm>
          </p:grpSpPr>
          <p:sp>
            <p:nvSpPr>
              <p:cNvPr id="19488" name="Oval 22"/>
              <p:cNvSpPr>
                <a:spLocks noChangeArrowheads="1"/>
              </p:cNvSpPr>
              <p:nvPr/>
            </p:nvSpPr>
            <p:spPr bwMode="auto">
              <a:xfrm>
                <a:off x="4558" y="3702"/>
                <a:ext cx="318" cy="318"/>
              </a:xfrm>
              <a:prstGeom prst="ellips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9489" name="Line 23"/>
              <p:cNvSpPr>
                <a:spLocks noChangeShapeType="1"/>
              </p:cNvSpPr>
              <p:nvPr/>
            </p:nvSpPr>
            <p:spPr bwMode="auto">
              <a:xfrm>
                <a:off x="4876" y="383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490" name="Line 24"/>
              <p:cNvSpPr>
                <a:spLocks noChangeShapeType="1"/>
              </p:cNvSpPr>
              <p:nvPr/>
            </p:nvSpPr>
            <p:spPr bwMode="auto">
              <a:xfrm flipV="1">
                <a:off x="4558" y="3793"/>
                <a:ext cx="0" cy="9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9482" name="Group 25"/>
            <p:cNvGrpSpPr>
              <a:grpSpLocks/>
            </p:cNvGrpSpPr>
            <p:nvPr/>
          </p:nvGrpSpPr>
          <p:grpSpPr bwMode="auto">
            <a:xfrm>
              <a:off x="4785" y="2432"/>
              <a:ext cx="318" cy="318"/>
              <a:chOff x="4558" y="3702"/>
              <a:chExt cx="318" cy="318"/>
            </a:xfrm>
          </p:grpSpPr>
          <p:sp>
            <p:nvSpPr>
              <p:cNvPr id="19485" name="Oval 26"/>
              <p:cNvSpPr>
                <a:spLocks noChangeArrowheads="1"/>
              </p:cNvSpPr>
              <p:nvPr/>
            </p:nvSpPr>
            <p:spPr bwMode="auto">
              <a:xfrm>
                <a:off x="4558" y="3702"/>
                <a:ext cx="318" cy="318"/>
              </a:xfrm>
              <a:prstGeom prst="ellips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9486" name="Line 27"/>
              <p:cNvSpPr>
                <a:spLocks noChangeShapeType="1"/>
              </p:cNvSpPr>
              <p:nvPr/>
            </p:nvSpPr>
            <p:spPr bwMode="auto">
              <a:xfrm>
                <a:off x="4876" y="3838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487" name="Line 28"/>
              <p:cNvSpPr>
                <a:spLocks noChangeShapeType="1"/>
              </p:cNvSpPr>
              <p:nvPr/>
            </p:nvSpPr>
            <p:spPr bwMode="auto">
              <a:xfrm flipV="1">
                <a:off x="4558" y="3793"/>
                <a:ext cx="0" cy="9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9483" name="Text Box 29"/>
            <p:cNvSpPr txBox="1">
              <a:spLocks noChangeArrowheads="1"/>
            </p:cNvSpPr>
            <p:nvPr/>
          </p:nvSpPr>
          <p:spPr bwMode="auto">
            <a:xfrm>
              <a:off x="5556" y="2568"/>
              <a:ext cx="31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kumimoji="0" lang="en-US" altLang="ko-KR" sz="2200">
                  <a:solidFill>
                    <a:srgbClr val="0000FF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19484" name="Text Box 30"/>
            <p:cNvSpPr txBox="1">
              <a:spLocks noChangeArrowheads="1"/>
            </p:cNvSpPr>
            <p:nvPr/>
          </p:nvSpPr>
          <p:spPr bwMode="auto">
            <a:xfrm>
              <a:off x="4604" y="1706"/>
              <a:ext cx="104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defRPr kumimoji="1" sz="2000">
                  <a:solidFill>
                    <a:srgbClr val="FFFF00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kumimoji="0" lang="en-US" altLang="ko-KR" sz="2200">
                  <a:solidFill>
                    <a:srgbClr val="FF0000"/>
                  </a:solidFill>
                  <a:latin typeface="Comic Sans MS" pitchFamily="66" charset="0"/>
                </a:rPr>
                <a:t>vorticity</a:t>
              </a:r>
              <a:r>
                <a:rPr kumimoji="0" lang="en-US" altLang="ko-KR" sz="2200">
                  <a:solidFill>
                    <a:srgbClr val="FF0000"/>
                  </a:solidFill>
                </a:rPr>
                <a:t> </a:t>
              </a:r>
              <a:r>
                <a:rPr kumimoji="0" lang="en-US" altLang="ko-KR" sz="2200">
                  <a:solidFill>
                    <a:srgbClr val="FF0000"/>
                  </a:solidFill>
                  <a:latin typeface="Symbol" pitchFamily="18" charset="2"/>
                </a:rPr>
                <a:t>w</a:t>
              </a:r>
            </a:p>
          </p:txBody>
        </p:sp>
      </p:grpSp>
      <p:sp>
        <p:nvSpPr>
          <p:cNvPr id="19468" name="Oval 6"/>
          <p:cNvSpPr>
            <a:spLocks noChangeArrowheads="1"/>
          </p:cNvSpPr>
          <p:nvPr/>
        </p:nvSpPr>
        <p:spPr bwMode="auto">
          <a:xfrm>
            <a:off x="4071938" y="4071938"/>
            <a:ext cx="2786062" cy="461962"/>
          </a:xfrm>
          <a:prstGeom prst="ellips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9" name="Text Box 8"/>
          <p:cNvSpPr txBox="1">
            <a:spLocks noChangeArrowheads="1"/>
          </p:cNvSpPr>
          <p:nvPr/>
        </p:nvSpPr>
        <p:spPr bwMode="auto">
          <a:xfrm>
            <a:off x="0" y="5715000"/>
            <a:ext cx="14144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>
                <a:solidFill>
                  <a:srgbClr val="000000"/>
                </a:solidFill>
                <a:latin typeface="Comic Sans MS" pitchFamily="66" charset="0"/>
              </a:rPr>
              <a:t>exponential</a:t>
            </a:r>
          </a:p>
        </p:txBody>
      </p:sp>
      <p:sp>
        <p:nvSpPr>
          <p:cNvPr id="19470" name="Oval 6"/>
          <p:cNvSpPr>
            <a:spLocks noChangeArrowheads="1"/>
          </p:cNvSpPr>
          <p:nvPr/>
        </p:nvSpPr>
        <p:spPr bwMode="auto">
          <a:xfrm>
            <a:off x="714375" y="6000750"/>
            <a:ext cx="428625" cy="461963"/>
          </a:xfrm>
          <a:prstGeom prst="ellips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71" name="Oval 7"/>
          <p:cNvSpPr>
            <a:spLocks noChangeArrowheads="1"/>
          </p:cNvSpPr>
          <p:nvPr/>
        </p:nvSpPr>
        <p:spPr bwMode="auto">
          <a:xfrm rot="-1508870">
            <a:off x="1173163" y="5024438"/>
            <a:ext cx="2905125" cy="457200"/>
          </a:xfrm>
          <a:prstGeom prst="ellips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72" name="Text Box 8"/>
          <p:cNvSpPr txBox="1">
            <a:spLocks noChangeArrowheads="1"/>
          </p:cNvSpPr>
          <p:nvPr/>
        </p:nvSpPr>
        <p:spPr bwMode="auto">
          <a:xfrm>
            <a:off x="3214688" y="5072063"/>
            <a:ext cx="7874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>
                <a:solidFill>
                  <a:srgbClr val="000000"/>
                </a:solidFill>
                <a:latin typeface="Comic Sans MS" pitchFamily="66" charset="0"/>
              </a:rPr>
              <a:t>linear</a:t>
            </a:r>
          </a:p>
        </p:txBody>
      </p:sp>
      <p:sp>
        <p:nvSpPr>
          <p:cNvPr id="19473" name="Text Box 8"/>
          <p:cNvSpPr txBox="1">
            <a:spLocks noChangeArrowheads="1"/>
          </p:cNvSpPr>
          <p:nvPr/>
        </p:nvSpPr>
        <p:spPr bwMode="auto">
          <a:xfrm>
            <a:off x="4429125" y="3786188"/>
            <a:ext cx="12890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FF00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>
                <a:solidFill>
                  <a:srgbClr val="000000"/>
                </a:solidFill>
                <a:latin typeface="Comic Sans MS" pitchFamily="66" charset="0"/>
              </a:rPr>
              <a:t>saturation</a:t>
            </a:r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3899978" y="357188"/>
            <a:ext cx="2534668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800" dirty="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altLang="ko-KR" sz="1800" dirty="0" err="1" smtClean="0">
                <a:solidFill>
                  <a:srgbClr val="00FF00"/>
                </a:solidFill>
                <a:latin typeface="Comic Sans MS" pitchFamily="66" charset="0"/>
              </a:rPr>
              <a:t>Ryu</a:t>
            </a:r>
            <a:r>
              <a:rPr lang="en-US" altLang="ko-KR" sz="1800" dirty="0">
                <a:solidFill>
                  <a:srgbClr val="00FF00"/>
                </a:solidFill>
              </a:rPr>
              <a:t> </a:t>
            </a:r>
            <a:r>
              <a:rPr lang="en-US" altLang="ko-KR" sz="1800" dirty="0" smtClean="0">
                <a:solidFill>
                  <a:srgbClr val="00FF00"/>
                </a:solidFill>
              </a:rPr>
              <a:t>et al</a:t>
            </a:r>
            <a:r>
              <a:rPr lang="en-US" altLang="ko-KR" sz="1800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altLang="ko-KR" sz="1800" dirty="0">
                <a:solidFill>
                  <a:srgbClr val="00FF00"/>
                </a:solidFill>
                <a:latin typeface="Comic Sans MS" pitchFamily="66" charset="0"/>
              </a:rPr>
              <a:t>2008)</a:t>
            </a:r>
          </a:p>
          <a:p>
            <a:pPr eaLnBrk="0" hangingPunct="0"/>
            <a:r>
              <a:rPr lang="en-US" altLang="ko-KR" sz="1800" dirty="0">
                <a:solidFill>
                  <a:srgbClr val="00FF00"/>
                </a:solidFill>
                <a:latin typeface="Comic Sans MS" pitchFamily="66" charset="0"/>
              </a:rPr>
              <a:t>(Cho, </a:t>
            </a:r>
            <a:r>
              <a:rPr lang="en-US" altLang="ko-KR" sz="1800" dirty="0" err="1">
                <a:solidFill>
                  <a:srgbClr val="00FF00"/>
                </a:solidFill>
                <a:latin typeface="Comic Sans MS" pitchFamily="66" charset="0"/>
              </a:rPr>
              <a:t>Ryu</a:t>
            </a:r>
            <a:r>
              <a:rPr lang="en-US" altLang="ko-KR" sz="1800" dirty="0">
                <a:solidFill>
                  <a:srgbClr val="00FF00"/>
                </a:solidFill>
                <a:latin typeface="Comic Sans MS" pitchFamily="66" charset="0"/>
              </a:rPr>
              <a:t> et al 2009)</a:t>
            </a:r>
          </a:p>
        </p:txBody>
      </p:sp>
    </p:spTree>
    <p:extLst>
      <p:ext uri="{BB962C8B-B14F-4D97-AF65-F5344CB8AC3E}">
        <p14:creationId xmlns:p14="http://schemas.microsoft.com/office/powerpoint/2010/main" xmlns="" val="26557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857247" y="5300046"/>
            <a:ext cx="37147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ko-KR" sz="2000" dirty="0">
                <a:solidFill>
                  <a:srgbClr val="000000"/>
                </a:solidFill>
              </a:rPr>
              <a:t>distribution of the intergalactic magnetic field in a </a:t>
            </a:r>
            <a:r>
              <a:rPr lang="en-US" altLang="ko-KR" sz="2000" dirty="0" smtClean="0">
                <a:solidFill>
                  <a:srgbClr val="000000"/>
                </a:solidFill>
              </a:rPr>
              <a:t>(~100 h-1 </a:t>
            </a:r>
            <a:r>
              <a:rPr lang="en-US" altLang="ko-KR" sz="2000" dirty="0" err="1" smtClean="0">
                <a:solidFill>
                  <a:srgbClr val="000000"/>
                </a:solidFill>
              </a:rPr>
              <a:t>Mpc</a:t>
            </a:r>
            <a:r>
              <a:rPr lang="en-US" altLang="ko-KR" sz="2000" dirty="0" smtClean="0">
                <a:solidFill>
                  <a:srgbClr val="000000"/>
                </a:solidFill>
              </a:rPr>
              <a:t>)</a:t>
            </a:r>
            <a:r>
              <a:rPr lang="en-US" altLang="ko-KR" sz="2000" baseline="30000" dirty="0">
                <a:solidFill>
                  <a:srgbClr val="000000"/>
                </a:solidFill>
              </a:rPr>
              <a:t>3</a:t>
            </a:r>
            <a:r>
              <a:rPr lang="en-US" altLang="ko-KR" sz="2000" dirty="0" smtClean="0">
                <a:solidFill>
                  <a:srgbClr val="000000"/>
                </a:solidFill>
              </a:rPr>
              <a:t> box</a:t>
            </a:r>
            <a:endParaRPr lang="en-US" altLang="ko-KR" sz="2000" dirty="0">
              <a:solidFill>
                <a:srgbClr val="000000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0" y="2204864"/>
            <a:ext cx="4500532" cy="24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latinLnBrk="0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kumimoji="0" lang="en-US" altLang="ko-KR" sz="2200" dirty="0">
                <a:sym typeface="Symbol" pitchFamily="18" charset="2"/>
              </a:rPr>
              <a:t> </a:t>
            </a:r>
            <a:r>
              <a:rPr kumimoji="0" lang="en-US" altLang="ko-KR" sz="2200" dirty="0">
                <a:solidFill>
                  <a:srgbClr val="0000FF"/>
                </a:solidFill>
                <a:sym typeface="Symbol" pitchFamily="18" charset="2"/>
              </a:rPr>
              <a:t>inside clusters</a:t>
            </a:r>
          </a:p>
          <a:p>
            <a:pPr algn="l" latinLnBrk="0">
              <a:lnSpc>
                <a:spcPct val="110000"/>
              </a:lnSpc>
              <a:spcBef>
                <a:spcPct val="0"/>
              </a:spcBef>
            </a:pPr>
            <a:r>
              <a:rPr kumimoji="0" lang="en-US" altLang="ko-KR" sz="2200" dirty="0">
                <a:solidFill>
                  <a:srgbClr val="0000FF"/>
                </a:solidFill>
                <a:sym typeface="Symbol" pitchFamily="18" charset="2"/>
              </a:rPr>
              <a:t>     </a:t>
            </a:r>
            <a:r>
              <a:rPr kumimoji="0" lang="en-US" altLang="ko-KR" sz="2200" dirty="0">
                <a:sym typeface="Symbol" pitchFamily="18" charset="2"/>
              </a:rPr>
              <a:t>&lt;B&gt; ~ a few </a:t>
            </a:r>
            <a:r>
              <a:rPr kumimoji="0" lang="en-US" altLang="ko-KR" sz="2200" dirty="0" err="1">
                <a:latin typeface="Symbol" pitchFamily="18" charset="2"/>
                <a:sym typeface="Symbol" pitchFamily="18" charset="2"/>
              </a:rPr>
              <a:t>m</a:t>
            </a:r>
            <a:r>
              <a:rPr kumimoji="0" lang="en-US" altLang="ko-KR" sz="2200" dirty="0" err="1">
                <a:sym typeface="Symbol" pitchFamily="18" charset="2"/>
              </a:rPr>
              <a:t>G</a:t>
            </a:r>
            <a:endParaRPr kumimoji="0" lang="en-US" altLang="ko-KR" sz="2200" dirty="0">
              <a:sym typeface="Symbol" pitchFamily="18" charset="2"/>
            </a:endParaRPr>
          </a:p>
          <a:p>
            <a:pPr algn="l" latinLnBrk="0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kumimoji="0" lang="en-US" altLang="ko-KR" sz="2200" dirty="0">
                <a:sym typeface="Symbol" pitchFamily="18" charset="2"/>
              </a:rPr>
              <a:t> </a:t>
            </a:r>
            <a:r>
              <a:rPr kumimoji="0" lang="en-US" altLang="ko-KR" sz="2200" dirty="0" smtClean="0">
                <a:solidFill>
                  <a:srgbClr val="0000FF"/>
                </a:solidFill>
                <a:sym typeface="Symbol" pitchFamily="18" charset="2"/>
              </a:rPr>
              <a:t>outskirts of </a:t>
            </a:r>
            <a:r>
              <a:rPr kumimoji="0" lang="en-US" altLang="ko-KR" sz="2200" dirty="0">
                <a:solidFill>
                  <a:srgbClr val="0000FF"/>
                </a:solidFill>
                <a:sym typeface="Symbol" pitchFamily="18" charset="2"/>
              </a:rPr>
              <a:t>clusters (T &gt; 10</a:t>
            </a:r>
            <a:r>
              <a:rPr kumimoji="0" lang="en-US" altLang="ko-KR" sz="2200" baseline="30000" dirty="0">
                <a:solidFill>
                  <a:srgbClr val="0000FF"/>
                </a:solidFill>
                <a:sym typeface="Symbol" pitchFamily="18" charset="2"/>
              </a:rPr>
              <a:t>7</a:t>
            </a:r>
            <a:r>
              <a:rPr kumimoji="0" lang="en-US" altLang="ko-KR" sz="2200" dirty="0">
                <a:solidFill>
                  <a:srgbClr val="0000FF"/>
                </a:solidFill>
                <a:sym typeface="Symbol" pitchFamily="18" charset="2"/>
              </a:rPr>
              <a:t> K)</a:t>
            </a:r>
          </a:p>
          <a:p>
            <a:pPr algn="l" latinLnBrk="0">
              <a:lnSpc>
                <a:spcPct val="110000"/>
              </a:lnSpc>
              <a:spcBef>
                <a:spcPct val="0"/>
              </a:spcBef>
            </a:pPr>
            <a:r>
              <a:rPr kumimoji="0" lang="en-US" altLang="ko-KR" sz="2200" dirty="0">
                <a:solidFill>
                  <a:srgbClr val="0000FF"/>
                </a:solidFill>
                <a:sym typeface="Symbol" pitchFamily="18" charset="2"/>
              </a:rPr>
              <a:t>     </a:t>
            </a:r>
            <a:r>
              <a:rPr kumimoji="0" lang="en-US" altLang="ko-KR" sz="2200" dirty="0">
                <a:sym typeface="Symbol" pitchFamily="18" charset="2"/>
              </a:rPr>
              <a:t>&lt;B&gt; ~ 0.1 </a:t>
            </a:r>
            <a:r>
              <a:rPr kumimoji="0" lang="en-US" altLang="ko-KR" sz="2200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kumimoji="0" lang="en-US" altLang="ko-KR" sz="2200" dirty="0" err="1" smtClean="0">
                <a:sym typeface="Symbol" pitchFamily="18" charset="2"/>
              </a:rPr>
              <a:t>G</a:t>
            </a:r>
            <a:endParaRPr kumimoji="0" lang="en-US" altLang="ko-KR" sz="2200" dirty="0" smtClean="0">
              <a:sym typeface="Symbol" pitchFamily="18" charset="2"/>
            </a:endParaRPr>
          </a:p>
          <a:p>
            <a:pPr algn="l" latinLnBrk="0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kumimoji="0" lang="en-US" altLang="ko-KR" sz="2200" dirty="0" smtClean="0">
                <a:sym typeface="Symbol" pitchFamily="18" charset="2"/>
              </a:rPr>
              <a:t> </a:t>
            </a:r>
            <a:r>
              <a:rPr kumimoji="0" lang="en-US" altLang="ko-KR" sz="2200" dirty="0" smtClean="0">
                <a:solidFill>
                  <a:srgbClr val="0000FF"/>
                </a:solidFill>
                <a:sym typeface="Symbol" pitchFamily="18" charset="2"/>
              </a:rPr>
              <a:t>in filaments (10</a:t>
            </a:r>
            <a:r>
              <a:rPr kumimoji="0" lang="en-US" altLang="ko-KR" sz="2200" baseline="30000" dirty="0" smtClean="0">
                <a:solidFill>
                  <a:srgbClr val="0000FF"/>
                </a:solidFill>
                <a:sym typeface="Symbol" pitchFamily="18" charset="2"/>
              </a:rPr>
              <a:t>5</a:t>
            </a:r>
            <a:r>
              <a:rPr kumimoji="0" lang="en-US" altLang="ko-KR" sz="2200" dirty="0" smtClean="0">
                <a:solidFill>
                  <a:srgbClr val="0000FF"/>
                </a:solidFill>
                <a:sym typeface="Symbol" pitchFamily="18" charset="2"/>
              </a:rPr>
              <a:t> K &lt; T &lt; 10</a:t>
            </a:r>
            <a:r>
              <a:rPr kumimoji="0" lang="en-US" altLang="ko-KR" sz="2200" baseline="30000" dirty="0" smtClean="0">
                <a:solidFill>
                  <a:srgbClr val="0000FF"/>
                </a:solidFill>
                <a:sym typeface="Symbol" pitchFamily="18" charset="2"/>
              </a:rPr>
              <a:t>7</a:t>
            </a:r>
            <a:r>
              <a:rPr kumimoji="0" lang="en-US" altLang="ko-KR" sz="2200" dirty="0" smtClean="0">
                <a:solidFill>
                  <a:srgbClr val="0000FF"/>
                </a:solidFill>
                <a:sym typeface="Symbol" pitchFamily="18" charset="2"/>
              </a:rPr>
              <a:t> K,</a:t>
            </a:r>
          </a:p>
          <a:p>
            <a:pPr algn="l" latinLnBrk="0">
              <a:lnSpc>
                <a:spcPct val="110000"/>
              </a:lnSpc>
              <a:spcBef>
                <a:spcPct val="0"/>
              </a:spcBef>
            </a:pPr>
            <a:r>
              <a:rPr kumimoji="0" lang="en-US" altLang="ko-KR" sz="2200" dirty="0" smtClean="0">
                <a:solidFill>
                  <a:srgbClr val="0000FF"/>
                </a:solidFill>
                <a:sym typeface="Symbol" pitchFamily="18" charset="2"/>
              </a:rPr>
              <a:t>                          or </a:t>
            </a:r>
            <a:r>
              <a:rPr kumimoji="0" lang="en-US" altLang="ko-KR" sz="2200" dirty="0">
                <a:solidFill>
                  <a:srgbClr val="0000FF"/>
                </a:solidFill>
                <a:sym typeface="Symbol" pitchFamily="18" charset="2"/>
              </a:rPr>
              <a:t>WHIM)</a:t>
            </a:r>
          </a:p>
          <a:p>
            <a:pPr algn="l" latinLnBrk="0">
              <a:lnSpc>
                <a:spcPct val="30000"/>
              </a:lnSpc>
              <a:spcBef>
                <a:spcPct val="0"/>
              </a:spcBef>
            </a:pPr>
            <a:r>
              <a:rPr kumimoji="0" lang="en-US" altLang="ko-KR" sz="2200" dirty="0">
                <a:solidFill>
                  <a:srgbClr val="0000FF"/>
                </a:solidFill>
                <a:sym typeface="Symbol" pitchFamily="18" charset="2"/>
              </a:rPr>
              <a:t>     </a:t>
            </a:r>
            <a:r>
              <a:rPr kumimoji="0" lang="en-US" altLang="ko-KR" sz="2200" dirty="0">
                <a:sym typeface="Symbol" pitchFamily="18" charset="2"/>
              </a:rPr>
              <a:t>&lt;B&gt; ~ 10 </a:t>
            </a:r>
            <a:r>
              <a:rPr kumimoji="0" lang="en-US" altLang="ko-KR" sz="2200" dirty="0" err="1">
                <a:sym typeface="Symbol" pitchFamily="18" charset="2"/>
              </a:rPr>
              <a:t>nG</a:t>
            </a:r>
            <a:endParaRPr kumimoji="0" lang="en-US" altLang="ko-KR" sz="2200" dirty="0">
              <a:sym typeface="Symbol" pitchFamily="18" charset="2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642910" y="214290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kumimoji="0" lang="en-US" altLang="ko-KR" sz="2400" dirty="0"/>
              <a:t>R</a:t>
            </a:r>
            <a:r>
              <a:rPr kumimoji="0" lang="en-US" altLang="ko-KR" sz="2400" dirty="0" smtClean="0"/>
              <a:t>esulting magnetic fields </a:t>
            </a:r>
            <a:r>
              <a:rPr kumimoji="0" lang="en-US" altLang="ko-KR" sz="2400" dirty="0"/>
              <a:t>in the large-scale structure of the universe at z = 0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1285860"/>
            <a:ext cx="4857750" cy="48196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7" name="모서리가 둥근 직사각형 6"/>
          <p:cNvSpPr/>
          <p:nvPr/>
        </p:nvSpPr>
        <p:spPr>
          <a:xfrm>
            <a:off x="5324475" y="1390635"/>
            <a:ext cx="3143250" cy="357188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solidFill>
                  <a:srgbClr val="FFFF00"/>
                </a:solidFill>
                <a:latin typeface="Comic Sans MS" pitchFamily="66" charset="0"/>
              </a:rPr>
              <a:t>magnetized cosmic web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24350" y="5534010"/>
            <a:ext cx="104298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solidFill>
                  <a:srgbClr val="FFFF66"/>
                </a:solidFill>
              </a:rPr>
              <a:t>10</a:t>
            </a:r>
            <a:r>
              <a:rPr lang="en-US" altLang="ko-KR" sz="2000" baseline="30000">
                <a:solidFill>
                  <a:srgbClr val="FFFF66"/>
                </a:solidFill>
              </a:rPr>
              <a:t>-12</a:t>
            </a:r>
            <a:r>
              <a:rPr lang="en-US" altLang="ko-KR" sz="2000">
                <a:solidFill>
                  <a:srgbClr val="FFFF66"/>
                </a:solidFill>
              </a:rPr>
              <a:t> G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174038" y="5534010"/>
            <a:ext cx="9366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solidFill>
                  <a:srgbClr val="FF00FF"/>
                </a:solidFill>
              </a:rPr>
              <a:t>10</a:t>
            </a:r>
            <a:r>
              <a:rPr lang="en-US" altLang="ko-KR" sz="2000" baseline="30000">
                <a:solidFill>
                  <a:srgbClr val="FF00FF"/>
                </a:solidFill>
              </a:rPr>
              <a:t>-5</a:t>
            </a:r>
            <a:r>
              <a:rPr lang="en-US" altLang="ko-KR" sz="2000">
                <a:solidFill>
                  <a:srgbClr val="FF00FF"/>
                </a:solidFill>
              </a:rPr>
              <a:t> G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38850" y="5534010"/>
            <a:ext cx="122396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solidFill>
                  <a:srgbClr val="00FF00"/>
                </a:solidFill>
              </a:rPr>
              <a:t>10</a:t>
            </a:r>
            <a:r>
              <a:rPr lang="en-US" altLang="ko-KR" sz="2000" baseline="30000">
                <a:solidFill>
                  <a:srgbClr val="00FF00"/>
                </a:solidFill>
              </a:rPr>
              <a:t>-8.5</a:t>
            </a:r>
            <a:r>
              <a:rPr lang="en-US" altLang="ko-KR" sz="2000">
                <a:solidFill>
                  <a:srgbClr val="00FF00"/>
                </a:solidFill>
              </a:rPr>
              <a:t> G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124744"/>
            <a:ext cx="342902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kumimoji="0" lang="en-US" altLang="ko-KR" sz="2200" dirty="0" smtClean="0">
                <a:solidFill>
                  <a:srgbClr val="0000FF"/>
                </a:solidFill>
              </a:rPr>
              <a:t>averaged </a:t>
            </a:r>
            <a:r>
              <a:rPr kumimoji="0" lang="en-US" altLang="ko-KR" sz="2200" dirty="0">
                <a:solidFill>
                  <a:srgbClr val="0000FF"/>
                </a:solidFill>
              </a:rPr>
              <a:t>magnetic </a:t>
            </a:r>
            <a:r>
              <a:rPr kumimoji="0" lang="en-US" altLang="ko-KR" sz="2200" dirty="0" smtClean="0">
                <a:solidFill>
                  <a:srgbClr val="0000FF"/>
                </a:solidFill>
              </a:rPr>
              <a:t>field</a:t>
            </a:r>
          </a:p>
          <a:p>
            <a:pPr algn="l">
              <a:lnSpc>
                <a:spcPct val="100000"/>
              </a:lnSpc>
            </a:pPr>
            <a:r>
              <a:rPr kumimoji="0" lang="en-US" altLang="ko-KR" sz="2200" dirty="0" smtClean="0">
                <a:solidFill>
                  <a:srgbClr val="0000FF"/>
                </a:solidFill>
              </a:rPr>
              <a:t>    strength at </a:t>
            </a:r>
            <a:r>
              <a:rPr kumimoji="0" lang="en-US" altLang="ko-KR" sz="2200" dirty="0">
                <a:solidFill>
                  <a:srgbClr val="0000FF"/>
                </a:solidFill>
              </a:rPr>
              <a:t>z = 0</a:t>
            </a:r>
          </a:p>
        </p:txBody>
      </p:sp>
      <p:cxnSp>
        <p:nvCxnSpPr>
          <p:cNvPr id="12" name="직선 화살표 연결선 11"/>
          <p:cNvCxnSpPr>
            <a:cxnSpLocks noChangeShapeType="1"/>
          </p:cNvCxnSpPr>
          <p:nvPr/>
        </p:nvCxnSpPr>
        <p:spPr bwMode="auto">
          <a:xfrm rot="10800000">
            <a:off x="755576" y="4941168"/>
            <a:ext cx="576064" cy="57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331640" y="4725144"/>
            <a:ext cx="17281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kumimoji="0" lang="en-US" altLang="ko-KR" sz="2200" dirty="0" err="1" smtClean="0"/>
              <a:t>energetics</a:t>
            </a:r>
            <a:endParaRPr kumimoji="0" lang="en-US" altLang="ko-KR" sz="22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952288" y="639607"/>
            <a:ext cx="2134711" cy="31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en-US" altLang="ko-KR" sz="1800" dirty="0">
                <a:solidFill>
                  <a:srgbClr val="00FF00"/>
                </a:solidFill>
                <a:ea typeface="맑은 고딕" pitchFamily="50" charset="-127"/>
              </a:rPr>
              <a:t>(</a:t>
            </a:r>
            <a:r>
              <a:rPr kumimoji="0" lang="en-US" altLang="ko-KR" sz="1800" dirty="0" err="1" smtClean="0">
                <a:solidFill>
                  <a:srgbClr val="00FF00"/>
                </a:solidFill>
                <a:ea typeface="맑은 고딕" pitchFamily="50" charset="-127"/>
              </a:rPr>
              <a:t>Ryu</a:t>
            </a:r>
            <a:r>
              <a:rPr kumimoji="0" lang="en-US" altLang="ko-KR" sz="1800" dirty="0" smtClean="0">
                <a:solidFill>
                  <a:srgbClr val="00FF00"/>
                </a:solidFill>
                <a:ea typeface="맑은 고딕" pitchFamily="50" charset="-127"/>
              </a:rPr>
              <a:t> et al 2008)</a:t>
            </a:r>
            <a:endParaRPr kumimoji="0" lang="en-US" altLang="ko-KR" sz="1800" dirty="0">
              <a:solidFill>
                <a:srgbClr val="00FF00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6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훈민정음">
  <a:themeElements>
    <a:clrScheme name="훈민정음 8">
      <a:dk1>
        <a:srgbClr val="1B372D"/>
      </a:dk1>
      <a:lt1>
        <a:srgbClr val="DBF1E5"/>
      </a:lt1>
      <a:dk2>
        <a:srgbClr val="1FB991"/>
      </a:dk2>
      <a:lt2>
        <a:srgbClr val="808080"/>
      </a:lt2>
      <a:accent1>
        <a:srgbClr val="4470A0"/>
      </a:accent1>
      <a:accent2>
        <a:srgbClr val="CC9900"/>
      </a:accent2>
      <a:accent3>
        <a:srgbClr val="EAF7F0"/>
      </a:accent3>
      <a:accent4>
        <a:srgbClr val="152D25"/>
      </a:accent4>
      <a:accent5>
        <a:srgbClr val="B0BBCD"/>
      </a:accent5>
      <a:accent6>
        <a:srgbClr val="B98A00"/>
      </a:accent6>
      <a:hlink>
        <a:srgbClr val="0066FF"/>
      </a:hlink>
      <a:folHlink>
        <a:srgbClr val="C0C0C0"/>
      </a:folHlink>
    </a:clrScheme>
    <a:fontScheme name="훈민정음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  <a:ea typeface="굴림" pitchFamily="50" charset="-127"/>
          </a:defRPr>
        </a:defPPr>
      </a:lstStyle>
    </a:lnDef>
  </a:objectDefaults>
  <a:extraClrSchemeLst>
    <a:extraClrScheme>
      <a:clrScheme name="훈민정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훈민정음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훈민정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훈민정음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훈민정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훈민정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훈민정음 7">
        <a:dk1>
          <a:srgbClr val="111111"/>
        </a:dk1>
        <a:lt1>
          <a:srgbClr val="DBF1E5"/>
        </a:lt1>
        <a:dk2>
          <a:srgbClr val="188E6F"/>
        </a:dk2>
        <a:lt2>
          <a:srgbClr val="808080"/>
        </a:lt2>
        <a:accent1>
          <a:srgbClr val="EDC041"/>
        </a:accent1>
        <a:accent2>
          <a:srgbClr val="CC3300"/>
        </a:accent2>
        <a:accent3>
          <a:srgbClr val="EAF7F0"/>
        </a:accent3>
        <a:accent4>
          <a:srgbClr val="0D0D0D"/>
        </a:accent4>
        <a:accent5>
          <a:srgbClr val="F4DCB0"/>
        </a:accent5>
        <a:accent6>
          <a:srgbClr val="B92D00"/>
        </a:accent6>
        <a:hlink>
          <a:srgbClr val="00FF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훈민정음 8">
        <a:dk1>
          <a:srgbClr val="1B372D"/>
        </a:dk1>
        <a:lt1>
          <a:srgbClr val="DBF1E5"/>
        </a:lt1>
        <a:dk2>
          <a:srgbClr val="1FB991"/>
        </a:dk2>
        <a:lt2>
          <a:srgbClr val="808080"/>
        </a:lt2>
        <a:accent1>
          <a:srgbClr val="4470A0"/>
        </a:accent1>
        <a:accent2>
          <a:srgbClr val="CC9900"/>
        </a:accent2>
        <a:accent3>
          <a:srgbClr val="EAF7F0"/>
        </a:accent3>
        <a:accent4>
          <a:srgbClr val="152D25"/>
        </a:accent4>
        <a:accent5>
          <a:srgbClr val="B0BBCD"/>
        </a:accent5>
        <a:accent6>
          <a:srgbClr val="B98A00"/>
        </a:accent6>
        <a:hlink>
          <a:srgbClr val="0066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15329</TotalTime>
  <Words>776</Words>
  <Application>Microsoft Office PowerPoint</Application>
  <PresentationFormat>화면 슬라이드 쇼(4:3)</PresentationFormat>
  <Paragraphs>160</Paragraphs>
  <Slides>14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훈민정음</vt:lpstr>
      <vt:lpstr>Equation</vt:lpstr>
      <vt:lpstr>수식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충남대학교 천문우주과학과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류동수</dc:creator>
  <cp:lastModifiedBy>김종수</cp:lastModifiedBy>
  <cp:revision>1805</cp:revision>
  <cp:lastPrinted>2011-12-01T13:56:31Z</cp:lastPrinted>
  <dcterms:created xsi:type="dcterms:W3CDTF">2002-10-01T19:39:14Z</dcterms:created>
  <dcterms:modified xsi:type="dcterms:W3CDTF">2012-06-06T07:15:14Z</dcterms:modified>
</cp:coreProperties>
</file>